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23.xml" ContentType="application/vnd.openxmlformats-officedocument.presentationml.notesSlide+xml"/>
  <Override PartName="/ppt/ink/ink5.xml" ContentType="application/inkml+xml"/>
  <Override PartName="/ppt/notesSlides/notesSlide24.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25.xml" ContentType="application/vnd.openxmlformats-officedocument.presentationml.notesSlide+xml"/>
  <Override PartName="/ppt/ink/ink9.xml" ContentType="application/inkml+xml"/>
  <Override PartName="/ppt/notesSlides/notesSlide26.xml" ContentType="application/vnd.openxmlformats-officedocument.presentationml.notesSlide+xml"/>
  <Override PartName="/ppt/ink/ink10.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handoutMasterIdLst>
    <p:handoutMasterId r:id="rId60"/>
  </p:handoutMasterIdLst>
  <p:sldIdLst>
    <p:sldId id="256" r:id="rId2"/>
    <p:sldId id="258" r:id="rId3"/>
    <p:sldId id="368" r:id="rId4"/>
    <p:sldId id="259" r:id="rId5"/>
    <p:sldId id="261" r:id="rId6"/>
    <p:sldId id="260" r:id="rId7"/>
    <p:sldId id="262" r:id="rId8"/>
    <p:sldId id="295" r:id="rId9"/>
    <p:sldId id="331" r:id="rId10"/>
    <p:sldId id="332" r:id="rId11"/>
    <p:sldId id="414" r:id="rId12"/>
    <p:sldId id="279" r:id="rId13"/>
    <p:sldId id="410" r:id="rId14"/>
    <p:sldId id="314" r:id="rId15"/>
    <p:sldId id="369" r:id="rId16"/>
    <p:sldId id="281" r:id="rId17"/>
    <p:sldId id="282" r:id="rId18"/>
    <p:sldId id="283" r:id="rId19"/>
    <p:sldId id="285" r:id="rId20"/>
    <p:sldId id="287" r:id="rId21"/>
    <p:sldId id="289" r:id="rId22"/>
    <p:sldId id="290" r:id="rId23"/>
    <p:sldId id="428" r:id="rId24"/>
    <p:sldId id="416" r:id="rId25"/>
    <p:sldId id="291" r:id="rId26"/>
    <p:sldId id="301" r:id="rId27"/>
    <p:sldId id="333" r:id="rId28"/>
    <p:sldId id="334" r:id="rId29"/>
    <p:sldId id="424" r:id="rId30"/>
    <p:sldId id="337" r:id="rId31"/>
    <p:sldId id="336" r:id="rId32"/>
    <p:sldId id="338" r:id="rId33"/>
    <p:sldId id="339" r:id="rId34"/>
    <p:sldId id="340" r:id="rId35"/>
    <p:sldId id="304" r:id="rId36"/>
    <p:sldId id="348" r:id="rId37"/>
    <p:sldId id="343" r:id="rId38"/>
    <p:sldId id="347" r:id="rId39"/>
    <p:sldId id="346" r:id="rId40"/>
    <p:sldId id="341" r:id="rId41"/>
    <p:sldId id="344" r:id="rId42"/>
    <p:sldId id="345" r:id="rId43"/>
    <p:sldId id="355" r:id="rId44"/>
    <p:sldId id="356" r:id="rId45"/>
    <p:sldId id="313" r:id="rId46"/>
    <p:sldId id="321" r:id="rId47"/>
    <p:sldId id="358" r:id="rId48"/>
    <p:sldId id="320" r:id="rId49"/>
    <p:sldId id="299" r:id="rId50"/>
    <p:sldId id="350" r:id="rId51"/>
    <p:sldId id="351" r:id="rId52"/>
    <p:sldId id="353" r:id="rId53"/>
    <p:sldId id="352" r:id="rId54"/>
    <p:sldId id="354" r:id="rId55"/>
    <p:sldId id="316" r:id="rId56"/>
    <p:sldId id="317" r:id="rId57"/>
    <p:sldId id="415" r:id="rId58"/>
  </p:sldIdLst>
  <p:sldSz cx="12192000" cy="6858000"/>
  <p:notesSz cx="6858000" cy="9144000"/>
  <p:embeddedFontLst>
    <p:embeddedFont>
      <p:font typeface="Esteban" panose="02000000000000000000" pitchFamily="2" charset="0"/>
      <p:regular r:id="rId61"/>
    </p:embeddedFont>
    <p:embeddedFont>
      <p:font typeface="Fira Code" panose="020B0809050000020004" pitchFamily="49" charset="0"/>
      <p:regular r:id="rId62"/>
      <p:bold r:id="rId63"/>
    </p:embeddedFont>
    <p:embeddedFont>
      <p:font typeface="Montserrat" pitchFamily="2" charset="0"/>
      <p:regular r:id="rId64"/>
      <p:bold r:id="rId65"/>
      <p:italic r:id="rId66"/>
      <p:boldItalic r:id="rId67"/>
    </p:embeddedFont>
    <p:embeddedFont>
      <p:font typeface="Source Sans Pro" panose="020B0503030403020204" pitchFamily="34" charset="0"/>
      <p:regular r:id="rId68"/>
      <p:bold r:id="rId69"/>
      <p:italic r:id="rId70"/>
      <p:boldItalic r:id="rId71"/>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C1)" id="{16E25BFD-B8B8-4E15-8221-99C6BF3B4192}">
          <p14:sldIdLst>
            <p14:sldId id="256"/>
            <p14:sldId id="258"/>
            <p14:sldId id="368"/>
            <p14:sldId id="259"/>
            <p14:sldId id="261"/>
            <p14:sldId id="260"/>
            <p14:sldId id="262"/>
            <p14:sldId id="295"/>
            <p14:sldId id="331"/>
            <p14:sldId id="332"/>
            <p14:sldId id="414"/>
          </p14:sldIdLst>
        </p14:section>
        <p14:section name="Defining needs" id="{ACC15DFC-9AA0-477C-B9FC-F552AEC01FDC}">
          <p14:sldIdLst>
            <p14:sldId id="279"/>
            <p14:sldId id="410"/>
            <p14:sldId id="314"/>
            <p14:sldId id="369"/>
            <p14:sldId id="281"/>
            <p14:sldId id="282"/>
            <p14:sldId id="283"/>
            <p14:sldId id="285"/>
            <p14:sldId id="287"/>
            <p14:sldId id="289"/>
            <p14:sldId id="290"/>
            <p14:sldId id="428"/>
            <p14:sldId id="416"/>
            <p14:sldId id="291"/>
            <p14:sldId id="301"/>
            <p14:sldId id="333"/>
            <p14:sldId id="334"/>
            <p14:sldId id="424"/>
            <p14:sldId id="337"/>
            <p14:sldId id="336"/>
            <p14:sldId id="338"/>
            <p14:sldId id="339"/>
            <p14:sldId id="340"/>
            <p14:sldId id="304"/>
            <p14:sldId id="348"/>
            <p14:sldId id="343"/>
            <p14:sldId id="347"/>
            <p14:sldId id="346"/>
            <p14:sldId id="341"/>
            <p14:sldId id="344"/>
            <p14:sldId id="345"/>
            <p14:sldId id="355"/>
            <p14:sldId id="356"/>
            <p14:sldId id="313"/>
            <p14:sldId id="321"/>
            <p14:sldId id="358"/>
            <p14:sldId id="320"/>
            <p14:sldId id="299"/>
            <p14:sldId id="350"/>
            <p14:sldId id="351"/>
            <p14:sldId id="353"/>
            <p14:sldId id="352"/>
            <p14:sldId id="354"/>
            <p14:sldId id="316"/>
            <p14:sldId id="317"/>
            <p14:sldId id="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DB0"/>
    <a:srgbClr val="EB6E40"/>
    <a:srgbClr val="FDFBF9"/>
    <a:srgbClr val="1891C3"/>
    <a:srgbClr val="C8EAF8"/>
    <a:srgbClr val="F9D4C7"/>
    <a:srgbClr val="D9D8E8"/>
    <a:srgbClr val="7030A0"/>
    <a:srgbClr val="DD75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29" autoAdjust="0"/>
    <p:restoredTop sz="89542" autoAdjust="0"/>
  </p:normalViewPr>
  <p:slideViewPr>
    <p:cSldViewPr snapToGrid="0">
      <p:cViewPr varScale="1">
        <p:scale>
          <a:sx n="144" d="100"/>
          <a:sy n="144" d="100"/>
        </p:scale>
        <p:origin x="112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72AE929-947F-54AF-FA86-862A7B8C50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FB245DA-9F3B-66B2-BF12-EA5A3CB27D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62B388-E28C-4954-A860-13DF77ADB2E7}" type="datetimeFigureOut">
              <a:rPr lang="fr-FR" smtClean="0"/>
              <a:t>11/09/2024</a:t>
            </a:fld>
            <a:endParaRPr lang="fr-FR"/>
          </a:p>
        </p:txBody>
      </p:sp>
      <p:sp>
        <p:nvSpPr>
          <p:cNvPr id="4" name="Espace réservé du pied de page 3">
            <a:extLst>
              <a:ext uri="{FF2B5EF4-FFF2-40B4-BE49-F238E27FC236}">
                <a16:creationId xmlns:a16="http://schemas.microsoft.com/office/drawing/2014/main" id="{32A01E7F-F2A6-49F5-67A9-7B4D2B33CA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4E26734-4ED7-F8BD-92EF-432D455DF0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4CF5E7-CA4B-40AD-BE1D-06429DE8B1E3}" type="slidenum">
              <a:rPr lang="fr-FR" smtClean="0"/>
              <a:t>‹#›</a:t>
            </a:fld>
            <a:endParaRPr lang="fr-FR"/>
          </a:p>
        </p:txBody>
      </p:sp>
    </p:spTree>
    <p:extLst>
      <p:ext uri="{BB962C8B-B14F-4D97-AF65-F5344CB8AC3E}">
        <p14:creationId xmlns:p14="http://schemas.microsoft.com/office/powerpoint/2010/main" val="18762973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1T15:57:24.9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1,'5223'0,"-5226"0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4:04:27.76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0,'1605'0,"-1584"0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30.69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26,'123'2,"134"-5,-166-9,-56 7,60-3,48 9,-123-1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32.04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25,'964'0,"-934"-1,51-10,19-1,-79 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35.14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0,'4'0,"5"0,6 0,4 0,3 0,1 0,2 0,0 0,0 0,0 0,-1 0,1 0,-1 0,0 0,0 0,-4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48.5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26,'5'-5,"4"0,6 0,4 0,7 2,3 2,5 0,0 0,-1 1,-2 0,2 1,3-1,0 0,-3 0,-6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52.1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0,'645'0,"-620"0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13.75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0,'983'0,"-772"12,-5 1,-171-11,48 8,7 1,-70-10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17.07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1,'3140'0,"-3119"0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26.31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25,'148'2,"160"-5,-222-8,-50 5,58-1,-47 8,-26-1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01.76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26,'151'-12,"-17"1,394 9,-272 3,-231-1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54:34.92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1,'1726'0,"-1706"0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54:37.47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3,'151'-2,"161"4,-216 10,31 0,476-11,-286-3,-108-10,4 0,372 13,-564-1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54:40.10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0,'2439'0,"-2414"0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4:01:18.44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0,'47'1,"0"1,51 9,-21-2,0-4,113-7,-56 0,2719 2,-2833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A9FB1-57B7-40A8-A35B-8FCF7356B355}" type="datetimeFigureOut">
              <a:rPr lang="en-GB" smtClean="0"/>
              <a:t>11/09/2024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EC21E-A6F6-4C42-B0A9-7BADF486F0B3}" type="slidenum">
              <a:rPr lang="en-GB" smtClean="0"/>
              <a:t>‹#›</a:t>
            </a:fld>
            <a:endParaRPr lang="en-GB"/>
          </a:p>
        </p:txBody>
      </p:sp>
    </p:spTree>
    <p:extLst>
      <p:ext uri="{BB962C8B-B14F-4D97-AF65-F5344CB8AC3E}">
        <p14:creationId xmlns:p14="http://schemas.microsoft.com/office/powerpoint/2010/main" val="1192442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exercises using (mainly) dirty data</a:t>
            </a:r>
            <a:r>
              <a:rPr lang="en-GB" dirty="0"/>
              <a:t>: tell them that’s a problem and that working on toys dataset doesn’t prepare you to all the data manipulation you’ll have to do</a:t>
            </a:r>
            <a:endParaRPr lang="en-US" dirty="0"/>
          </a:p>
        </p:txBody>
      </p:sp>
      <p:sp>
        <p:nvSpPr>
          <p:cNvPr id="4" name="Slide Number Placeholder 3"/>
          <p:cNvSpPr>
            <a:spLocks noGrp="1"/>
          </p:cNvSpPr>
          <p:nvPr>
            <p:ph type="sldNum" sz="quarter" idx="5"/>
          </p:nvPr>
        </p:nvSpPr>
        <p:spPr/>
        <p:txBody>
          <a:bodyPr/>
          <a:lstStyle/>
          <a:p>
            <a:fld id="{A62EC21E-A6F6-4C42-B0A9-7BADF486F0B3}" type="slidenum">
              <a:rPr lang="en-GB" smtClean="0"/>
              <a:t>2</a:t>
            </a:fld>
            <a:endParaRPr lang="en-GB"/>
          </a:p>
        </p:txBody>
      </p:sp>
    </p:spTree>
    <p:extLst>
      <p:ext uri="{BB962C8B-B14F-4D97-AF65-F5344CB8AC3E}">
        <p14:creationId xmlns:p14="http://schemas.microsoft.com/office/powerpoint/2010/main" val="2757135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not understand statistics as well as you: that will be something new for you when you get into your new job. You now might be one of the most knowledgeable person about stats/economics/other where you work at (except for seniors).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a nutshell : keep the smart stats stuff is for other statisticians/data scientists/math nerds</a:t>
            </a:r>
            <a:endParaRPr lang="en-US" dirty="0">
              <a:solidFill>
                <a:srgbClr val="7F7DB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Doing data science is useless if you can’t communicate your findings clearly</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18</a:t>
            </a:fld>
            <a:endParaRPr lang="en-GB"/>
          </a:p>
        </p:txBody>
      </p:sp>
    </p:spTree>
    <p:extLst>
      <p:ext uri="{BB962C8B-B14F-4D97-AF65-F5344CB8AC3E}">
        <p14:creationId xmlns:p14="http://schemas.microsoft.com/office/powerpoint/2010/main" val="382006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YOU THINK DATA IS?</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19</a:t>
            </a:fld>
            <a:endParaRPr lang="en-GB"/>
          </a:p>
        </p:txBody>
      </p:sp>
    </p:spTree>
    <p:extLst>
      <p:ext uri="{BB962C8B-B14F-4D97-AF65-F5344CB8AC3E}">
        <p14:creationId xmlns:p14="http://schemas.microsoft.com/office/powerpoint/2010/main" val="1009788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20</a:t>
            </a:fld>
            <a:endParaRPr lang="en-GB"/>
          </a:p>
        </p:txBody>
      </p:sp>
    </p:spTree>
    <p:extLst>
      <p:ext uri="{BB962C8B-B14F-4D97-AF65-F5344CB8AC3E}">
        <p14:creationId xmlns:p14="http://schemas.microsoft.com/office/powerpoint/2010/main" val="336483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Questionnaire: also, need to be sure the questions are well understood, that respondents are not faking everything, plus depending on how you administer questionnaires (online, phone…) you have different problems like costs, bots responding…</a:t>
            </a:r>
          </a:p>
          <a:p>
            <a:r>
              <a:rPr lang="en-GB" dirty="0"/>
              <a:t>One time, in a project, we had to scrap half of the responses to an online questionnaire, because we eventually realised that their respond times were unrealistic, and it fact we found out the respondents were robots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When AI Eats Itself: On the Caveats of Data Pollution in the Era of Generative AI</a:t>
            </a:r>
          </a:p>
          <a:p>
            <a:r>
              <a:rPr lang="en-GB" dirty="0"/>
              <a:t>https://arxiv.org/abs/2405.09597</a:t>
            </a:r>
          </a:p>
          <a:p>
            <a:endParaRPr lang="en-GB"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21</a:t>
            </a:fld>
            <a:endParaRPr lang="en-GB"/>
          </a:p>
        </p:txBody>
      </p:sp>
    </p:spTree>
    <p:extLst>
      <p:ext uri="{BB962C8B-B14F-4D97-AF65-F5344CB8AC3E}">
        <p14:creationId xmlns:p14="http://schemas.microsoft.com/office/powerpoint/2010/main" val="2806727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22</a:t>
            </a:fld>
            <a:endParaRPr lang="en-GB"/>
          </a:p>
        </p:txBody>
      </p:sp>
    </p:spTree>
    <p:extLst>
      <p:ext uri="{BB962C8B-B14F-4D97-AF65-F5344CB8AC3E}">
        <p14:creationId xmlns:p14="http://schemas.microsoft.com/office/powerpoint/2010/main" val="739992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23</a:t>
            </a:fld>
            <a:endParaRPr lang="en-GB"/>
          </a:p>
        </p:txBody>
      </p:sp>
    </p:spTree>
    <p:extLst>
      <p:ext uri="{BB962C8B-B14F-4D97-AF65-F5344CB8AC3E}">
        <p14:creationId xmlns:p14="http://schemas.microsoft.com/office/powerpoint/2010/main" val="2091391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concept that is often talked about in humanities/social sciences (so, sociology, anthropology), which are very critical of how “data” is considered in hard sciences: something that is factual, true, objective.</a:t>
            </a:r>
          </a:p>
          <a:p>
            <a:r>
              <a:rPr lang="en-GB" dirty="0"/>
              <a:t>That’s also, imo, what will distinguish you from people in computer science who do AI, in that you first started with economics, and you are used to critically thinking about models.</a:t>
            </a:r>
          </a:p>
        </p:txBody>
      </p:sp>
      <p:sp>
        <p:nvSpPr>
          <p:cNvPr id="4" name="Slide Number Placeholder 3"/>
          <p:cNvSpPr>
            <a:spLocks noGrp="1"/>
          </p:cNvSpPr>
          <p:nvPr>
            <p:ph type="sldNum" sz="quarter" idx="5"/>
          </p:nvPr>
        </p:nvSpPr>
        <p:spPr/>
        <p:txBody>
          <a:bodyPr/>
          <a:lstStyle/>
          <a:p>
            <a:fld id="{A62EC21E-A6F6-4C42-B0A9-7BADF486F0B3}" type="slidenum">
              <a:rPr lang="en-GB" smtClean="0"/>
              <a:t>24</a:t>
            </a:fld>
            <a:endParaRPr lang="en-GB"/>
          </a:p>
        </p:txBody>
      </p:sp>
    </p:spTree>
    <p:extLst>
      <p:ext uri="{BB962C8B-B14F-4D97-AF65-F5344CB8AC3E}">
        <p14:creationId xmlns:p14="http://schemas.microsoft.com/office/powerpoint/2010/main" val="194417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25</a:t>
            </a:fld>
            <a:endParaRPr lang="en-GB"/>
          </a:p>
        </p:txBody>
      </p:sp>
    </p:spTree>
    <p:extLst>
      <p:ext uri="{BB962C8B-B14F-4D97-AF65-F5344CB8AC3E}">
        <p14:creationId xmlns:p14="http://schemas.microsoft.com/office/powerpoint/2010/main" val="477695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I won’t give a specific layout for this, you do whatever you want. It’s just suggestions, and what I do personally</a:t>
            </a:r>
          </a:p>
        </p:txBody>
      </p:sp>
      <p:sp>
        <p:nvSpPr>
          <p:cNvPr id="4" name="Slide Number Placeholder 3"/>
          <p:cNvSpPr>
            <a:spLocks noGrp="1"/>
          </p:cNvSpPr>
          <p:nvPr>
            <p:ph type="sldNum" sz="quarter" idx="5"/>
          </p:nvPr>
        </p:nvSpPr>
        <p:spPr/>
        <p:txBody>
          <a:bodyPr/>
          <a:lstStyle/>
          <a:p>
            <a:fld id="{A62EC21E-A6F6-4C42-B0A9-7BADF486F0B3}" type="slidenum">
              <a:rPr lang="en-GB" smtClean="0"/>
              <a:t>26</a:t>
            </a:fld>
            <a:endParaRPr lang="en-GB"/>
          </a:p>
        </p:txBody>
      </p:sp>
    </p:spTree>
    <p:extLst>
      <p:ext uri="{BB962C8B-B14F-4D97-AF65-F5344CB8AC3E}">
        <p14:creationId xmlns:p14="http://schemas.microsoft.com/office/powerpoint/2010/main" val="3659793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it’s not a requirement, keep it simple</a:t>
            </a:r>
          </a:p>
        </p:txBody>
      </p:sp>
      <p:sp>
        <p:nvSpPr>
          <p:cNvPr id="4" name="Slide Number Placeholder 3"/>
          <p:cNvSpPr>
            <a:spLocks noGrp="1"/>
          </p:cNvSpPr>
          <p:nvPr>
            <p:ph type="sldNum" sz="quarter" idx="5"/>
          </p:nvPr>
        </p:nvSpPr>
        <p:spPr/>
        <p:txBody>
          <a:bodyPr/>
          <a:lstStyle/>
          <a:p>
            <a:fld id="{A62EC21E-A6F6-4C42-B0A9-7BADF486F0B3}" type="slidenum">
              <a:rPr lang="en-GB" smtClean="0"/>
              <a:t>27</a:t>
            </a:fld>
            <a:endParaRPr lang="en-GB"/>
          </a:p>
        </p:txBody>
      </p:sp>
    </p:spTree>
    <p:extLst>
      <p:ext uri="{BB962C8B-B14F-4D97-AF65-F5344CB8AC3E}">
        <p14:creationId xmlns:p14="http://schemas.microsoft.com/office/powerpoint/2010/main" val="558847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a:t>
            </a:fld>
            <a:endParaRPr lang="en-GB"/>
          </a:p>
        </p:txBody>
      </p:sp>
    </p:spTree>
    <p:extLst>
      <p:ext uri="{BB962C8B-B14F-4D97-AF65-F5344CB8AC3E}">
        <p14:creationId xmlns:p14="http://schemas.microsoft.com/office/powerpoint/2010/main" val="2665006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P-hacking can be:</a:t>
            </a:r>
          </a:p>
          <a:p>
            <a:pPr marL="171450" indent="-171450">
              <a:buFontTx/>
              <a:buChar char="-"/>
            </a:pPr>
            <a:r>
              <a:rPr lang="en-GB" dirty="0"/>
              <a:t>Taking subsets of the data to get significant results</a:t>
            </a:r>
          </a:p>
          <a:p>
            <a:pPr marL="171450" indent="-171450">
              <a:buFontTx/>
              <a:buChar char="-"/>
            </a:pPr>
            <a:r>
              <a:rPr lang="en-GB" dirty="0"/>
              <a:t>Only showing significant results</a:t>
            </a:r>
          </a:p>
          <a:p>
            <a:pPr marL="171450" indent="-171450">
              <a:buFontTx/>
              <a:buChar char="-"/>
            </a:pPr>
            <a:r>
              <a:rPr lang="en-GB" dirty="0"/>
              <a:t>Include covariates to get significant results</a:t>
            </a:r>
          </a:p>
          <a:p>
            <a:pPr marL="171450" indent="-171450">
              <a:buFontTx/>
              <a:buChar char="-"/>
            </a:pPr>
            <a:r>
              <a:rPr lang="en-GB" dirty="0"/>
              <a:t>Transforming the data to get significant results </a:t>
            </a:r>
          </a:p>
        </p:txBody>
      </p:sp>
      <p:sp>
        <p:nvSpPr>
          <p:cNvPr id="4" name="Slide Number Placeholder 3"/>
          <p:cNvSpPr>
            <a:spLocks noGrp="1"/>
          </p:cNvSpPr>
          <p:nvPr>
            <p:ph type="sldNum" sz="quarter" idx="5"/>
          </p:nvPr>
        </p:nvSpPr>
        <p:spPr/>
        <p:txBody>
          <a:bodyPr/>
          <a:lstStyle/>
          <a:p>
            <a:fld id="{A62EC21E-A6F6-4C42-B0A9-7BADF486F0B3}" type="slidenum">
              <a:rPr lang="en-GB" smtClean="0"/>
              <a:t>28</a:t>
            </a:fld>
            <a:endParaRPr lang="en-GB"/>
          </a:p>
        </p:txBody>
      </p:sp>
    </p:spTree>
    <p:extLst>
      <p:ext uri="{BB962C8B-B14F-4D97-AF65-F5344CB8AC3E}">
        <p14:creationId xmlns:p14="http://schemas.microsoft.com/office/powerpoint/2010/main" val="405141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what data type there is on the table</a:t>
            </a:r>
          </a:p>
        </p:txBody>
      </p:sp>
      <p:sp>
        <p:nvSpPr>
          <p:cNvPr id="4" name="Slide Number Placeholder 3"/>
          <p:cNvSpPr>
            <a:spLocks noGrp="1"/>
          </p:cNvSpPr>
          <p:nvPr>
            <p:ph type="sldNum" sz="quarter" idx="5"/>
          </p:nvPr>
        </p:nvSpPr>
        <p:spPr/>
        <p:txBody>
          <a:bodyPr/>
          <a:lstStyle/>
          <a:p>
            <a:fld id="{A62EC21E-A6F6-4C42-B0A9-7BADF486F0B3}" type="slidenum">
              <a:rPr lang="en-GB" smtClean="0"/>
              <a:t>29</a:t>
            </a:fld>
            <a:endParaRPr lang="en-GB"/>
          </a:p>
        </p:txBody>
      </p:sp>
    </p:spTree>
    <p:extLst>
      <p:ext uri="{BB962C8B-B14F-4D97-AF65-F5344CB8AC3E}">
        <p14:creationId xmlns:p14="http://schemas.microsoft.com/office/powerpoint/2010/main" val="3712601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30</a:t>
            </a:fld>
            <a:endParaRPr lang="en-GB"/>
          </a:p>
        </p:txBody>
      </p:sp>
    </p:spTree>
    <p:extLst>
      <p:ext uri="{BB962C8B-B14F-4D97-AF65-F5344CB8AC3E}">
        <p14:creationId xmlns:p14="http://schemas.microsoft.com/office/powerpoint/2010/main" val="276450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31</a:t>
            </a:fld>
            <a:endParaRPr lang="en-GB"/>
          </a:p>
        </p:txBody>
      </p:sp>
    </p:spTree>
    <p:extLst>
      <p:ext uri="{BB962C8B-B14F-4D97-AF65-F5344CB8AC3E}">
        <p14:creationId xmlns:p14="http://schemas.microsoft.com/office/powerpoint/2010/main" val="1302665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32</a:t>
            </a:fld>
            <a:endParaRPr lang="en-GB"/>
          </a:p>
        </p:txBody>
      </p:sp>
    </p:spTree>
    <p:extLst>
      <p:ext uri="{BB962C8B-B14F-4D97-AF65-F5344CB8AC3E}">
        <p14:creationId xmlns:p14="http://schemas.microsoft.com/office/powerpoint/2010/main" val="192002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33</a:t>
            </a:fld>
            <a:endParaRPr lang="en-GB"/>
          </a:p>
        </p:txBody>
      </p:sp>
    </p:spTree>
    <p:extLst>
      <p:ext uri="{BB962C8B-B14F-4D97-AF65-F5344CB8AC3E}">
        <p14:creationId xmlns:p14="http://schemas.microsoft.com/office/powerpoint/2010/main" val="2364881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34</a:t>
            </a:fld>
            <a:endParaRPr lang="en-GB"/>
          </a:p>
        </p:txBody>
      </p:sp>
    </p:spTree>
    <p:extLst>
      <p:ext uri="{BB962C8B-B14F-4D97-AF65-F5344CB8AC3E}">
        <p14:creationId xmlns:p14="http://schemas.microsoft.com/office/powerpoint/2010/main" val="181188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Interpretability vs. flexibility tradeoff</a:t>
            </a:r>
            <a:r>
              <a:rPr lang="en-GB" dirty="0"/>
              <a:t>: do you know what it is</a:t>
            </a:r>
            <a:endParaRPr lang="en-US" dirty="0"/>
          </a:p>
        </p:txBody>
      </p:sp>
      <p:sp>
        <p:nvSpPr>
          <p:cNvPr id="4" name="Slide Number Placeholder 3"/>
          <p:cNvSpPr>
            <a:spLocks noGrp="1"/>
          </p:cNvSpPr>
          <p:nvPr>
            <p:ph type="sldNum" sz="quarter" idx="5"/>
          </p:nvPr>
        </p:nvSpPr>
        <p:spPr/>
        <p:txBody>
          <a:bodyPr/>
          <a:lstStyle/>
          <a:p>
            <a:fld id="{A62EC21E-A6F6-4C42-B0A9-7BADF486F0B3}" type="slidenum">
              <a:rPr lang="en-GB" smtClean="0"/>
              <a:t>35</a:t>
            </a:fld>
            <a:endParaRPr lang="en-GB"/>
          </a:p>
        </p:txBody>
      </p:sp>
    </p:spTree>
    <p:extLst>
      <p:ext uri="{BB962C8B-B14F-4D97-AF65-F5344CB8AC3E}">
        <p14:creationId xmlns:p14="http://schemas.microsoft.com/office/powerpoint/2010/main" val="2512573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36</a:t>
            </a:fld>
            <a:endParaRPr lang="en-GB"/>
          </a:p>
        </p:txBody>
      </p:sp>
    </p:spTree>
    <p:extLst>
      <p:ext uri="{BB962C8B-B14F-4D97-AF65-F5344CB8AC3E}">
        <p14:creationId xmlns:p14="http://schemas.microsoft.com/office/powerpoint/2010/main" val="2202622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37</a:t>
            </a:fld>
            <a:endParaRPr lang="en-GB"/>
          </a:p>
        </p:txBody>
      </p:sp>
    </p:spTree>
    <p:extLst>
      <p:ext uri="{BB962C8B-B14F-4D97-AF65-F5344CB8AC3E}">
        <p14:creationId xmlns:p14="http://schemas.microsoft.com/office/powerpoint/2010/main" val="2144108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4</a:t>
            </a:fld>
            <a:endParaRPr lang="en-GB"/>
          </a:p>
        </p:txBody>
      </p:sp>
    </p:spTree>
    <p:extLst>
      <p:ext uri="{BB962C8B-B14F-4D97-AF65-F5344CB8AC3E}">
        <p14:creationId xmlns:p14="http://schemas.microsoft.com/office/powerpoint/2010/main" val="4033188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here censoring is in the dependent variable.</a:t>
            </a:r>
            <a:br>
              <a:rPr lang="en-GB" dirty="0"/>
            </a:br>
            <a:r>
              <a:rPr lang="en-GB" dirty="0"/>
              <a:t>Censoring exists in survival analysis, but it refers to the observation window of participants in the study</a:t>
            </a:r>
          </a:p>
        </p:txBody>
      </p:sp>
      <p:sp>
        <p:nvSpPr>
          <p:cNvPr id="4" name="Slide Number Placeholder 3"/>
          <p:cNvSpPr>
            <a:spLocks noGrp="1"/>
          </p:cNvSpPr>
          <p:nvPr>
            <p:ph type="sldNum" sz="quarter" idx="5"/>
          </p:nvPr>
        </p:nvSpPr>
        <p:spPr/>
        <p:txBody>
          <a:bodyPr/>
          <a:lstStyle/>
          <a:p>
            <a:fld id="{A62EC21E-A6F6-4C42-B0A9-7BADF486F0B3}" type="slidenum">
              <a:rPr lang="en-GB" smtClean="0"/>
              <a:t>38</a:t>
            </a:fld>
            <a:endParaRPr lang="en-GB"/>
          </a:p>
        </p:txBody>
      </p:sp>
    </p:spTree>
    <p:extLst>
      <p:ext uri="{BB962C8B-B14F-4D97-AF65-F5344CB8AC3E}">
        <p14:creationId xmlns:p14="http://schemas.microsoft.com/office/powerpoint/2010/main" val="2103826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39</a:t>
            </a:fld>
            <a:endParaRPr lang="en-GB"/>
          </a:p>
        </p:txBody>
      </p:sp>
    </p:spTree>
    <p:extLst>
      <p:ext uri="{BB962C8B-B14F-4D97-AF65-F5344CB8AC3E}">
        <p14:creationId xmlns:p14="http://schemas.microsoft.com/office/powerpoint/2010/main" val="1583238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40</a:t>
            </a:fld>
            <a:endParaRPr lang="en-GB"/>
          </a:p>
        </p:txBody>
      </p:sp>
    </p:spTree>
    <p:extLst>
      <p:ext uri="{BB962C8B-B14F-4D97-AF65-F5344CB8AC3E}">
        <p14:creationId xmlns:p14="http://schemas.microsoft.com/office/powerpoint/2010/main" val="229354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41</a:t>
            </a:fld>
            <a:endParaRPr lang="en-GB"/>
          </a:p>
        </p:txBody>
      </p:sp>
    </p:spTree>
    <p:extLst>
      <p:ext uri="{BB962C8B-B14F-4D97-AF65-F5344CB8AC3E}">
        <p14:creationId xmlns:p14="http://schemas.microsoft.com/office/powerpoint/2010/main" val="895350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42</a:t>
            </a:fld>
            <a:endParaRPr lang="en-GB"/>
          </a:p>
        </p:txBody>
      </p:sp>
    </p:spTree>
    <p:extLst>
      <p:ext uri="{BB962C8B-B14F-4D97-AF65-F5344CB8AC3E}">
        <p14:creationId xmlns:p14="http://schemas.microsoft.com/office/powerpoint/2010/main" val="1781989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43</a:t>
            </a:fld>
            <a:endParaRPr lang="en-GB"/>
          </a:p>
        </p:txBody>
      </p:sp>
    </p:spTree>
    <p:extLst>
      <p:ext uri="{BB962C8B-B14F-4D97-AF65-F5344CB8AC3E}">
        <p14:creationId xmlns:p14="http://schemas.microsoft.com/office/powerpoint/2010/main" val="155358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44</a:t>
            </a:fld>
            <a:endParaRPr lang="en-GB"/>
          </a:p>
        </p:txBody>
      </p:sp>
    </p:spTree>
    <p:extLst>
      <p:ext uri="{BB962C8B-B14F-4D97-AF65-F5344CB8AC3E}">
        <p14:creationId xmlns:p14="http://schemas.microsoft.com/office/powerpoint/2010/main" val="3068513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45</a:t>
            </a:fld>
            <a:endParaRPr lang="en-GB"/>
          </a:p>
        </p:txBody>
      </p:sp>
    </p:spTree>
    <p:extLst>
      <p:ext uri="{BB962C8B-B14F-4D97-AF65-F5344CB8AC3E}">
        <p14:creationId xmlns:p14="http://schemas.microsoft.com/office/powerpoint/2010/main" val="1643769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46</a:t>
            </a:fld>
            <a:endParaRPr lang="en-GB"/>
          </a:p>
        </p:txBody>
      </p:sp>
    </p:spTree>
    <p:extLst>
      <p:ext uri="{BB962C8B-B14F-4D97-AF65-F5344CB8AC3E}">
        <p14:creationId xmlns:p14="http://schemas.microsoft.com/office/powerpoint/2010/main" val="2346100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47</a:t>
            </a:fld>
            <a:endParaRPr lang="en-GB"/>
          </a:p>
        </p:txBody>
      </p:sp>
    </p:spTree>
    <p:extLst>
      <p:ext uri="{BB962C8B-B14F-4D97-AF65-F5344CB8AC3E}">
        <p14:creationId xmlns:p14="http://schemas.microsoft.com/office/powerpoint/2010/main" val="2664870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And </a:t>
            </a:r>
            <a:r>
              <a:rPr lang="fr-FR" dirty="0" err="1"/>
              <a:t>probably</a:t>
            </a:r>
            <a:r>
              <a:rPr lang="fr-FR" dirty="0"/>
              <a:t> </a:t>
            </a:r>
            <a:r>
              <a:rPr lang="fr-FR" dirty="0" err="1"/>
              <a:t>other</a:t>
            </a:r>
            <a:r>
              <a:rPr lang="fr-FR" dirty="0"/>
              <a:t> </a:t>
            </a:r>
            <a:r>
              <a:rPr lang="fr-FR" dirty="0" err="1"/>
              <a:t>things</a:t>
            </a:r>
            <a:r>
              <a:rPr lang="fr-FR" dirty="0"/>
              <a:t> </a:t>
            </a:r>
            <a:r>
              <a:rPr lang="fr-FR" dirty="0" err="1"/>
              <a:t>that</a:t>
            </a:r>
            <a:r>
              <a:rPr lang="fr-FR" dirty="0"/>
              <a:t> I have </a:t>
            </a:r>
            <a:r>
              <a:rPr lang="fr-FR" dirty="0" err="1"/>
              <a:t>forgotten</a:t>
            </a:r>
            <a:r>
              <a:rPr lang="fr-FR" dirty="0"/>
              <a:t> about</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a:t>
            </a:fld>
            <a:endParaRPr lang="en-GB"/>
          </a:p>
        </p:txBody>
      </p:sp>
    </p:spTree>
    <p:extLst>
      <p:ext uri="{BB962C8B-B14F-4D97-AF65-F5344CB8AC3E}">
        <p14:creationId xmlns:p14="http://schemas.microsoft.com/office/powerpoint/2010/main" val="2233587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48</a:t>
            </a:fld>
            <a:endParaRPr lang="en-GB"/>
          </a:p>
        </p:txBody>
      </p:sp>
    </p:spTree>
    <p:extLst>
      <p:ext uri="{BB962C8B-B14F-4D97-AF65-F5344CB8AC3E}">
        <p14:creationId xmlns:p14="http://schemas.microsoft.com/office/powerpoint/2010/main" val="1609912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49</a:t>
            </a:fld>
            <a:endParaRPr lang="en-GB"/>
          </a:p>
        </p:txBody>
      </p:sp>
    </p:spTree>
    <p:extLst>
      <p:ext uri="{BB962C8B-B14F-4D97-AF65-F5344CB8AC3E}">
        <p14:creationId xmlns:p14="http://schemas.microsoft.com/office/powerpoint/2010/main" val="1871114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50</a:t>
            </a:fld>
            <a:endParaRPr lang="en-GB"/>
          </a:p>
        </p:txBody>
      </p:sp>
    </p:spTree>
    <p:extLst>
      <p:ext uri="{BB962C8B-B14F-4D97-AF65-F5344CB8AC3E}">
        <p14:creationId xmlns:p14="http://schemas.microsoft.com/office/powerpoint/2010/main" val="2392852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51</a:t>
            </a:fld>
            <a:endParaRPr lang="en-GB"/>
          </a:p>
        </p:txBody>
      </p:sp>
    </p:spTree>
    <p:extLst>
      <p:ext uri="{BB962C8B-B14F-4D97-AF65-F5344CB8AC3E}">
        <p14:creationId xmlns:p14="http://schemas.microsoft.com/office/powerpoint/2010/main" val="2418657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52</a:t>
            </a:fld>
            <a:endParaRPr lang="en-GB"/>
          </a:p>
        </p:txBody>
      </p:sp>
    </p:spTree>
    <p:extLst>
      <p:ext uri="{BB962C8B-B14F-4D97-AF65-F5344CB8AC3E}">
        <p14:creationId xmlns:p14="http://schemas.microsoft.com/office/powerpoint/2010/main" val="366980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53</a:t>
            </a:fld>
            <a:endParaRPr lang="en-GB"/>
          </a:p>
        </p:txBody>
      </p:sp>
    </p:spTree>
    <p:extLst>
      <p:ext uri="{BB962C8B-B14F-4D97-AF65-F5344CB8AC3E}">
        <p14:creationId xmlns:p14="http://schemas.microsoft.com/office/powerpoint/2010/main" val="14000461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54</a:t>
            </a:fld>
            <a:endParaRPr lang="en-GB"/>
          </a:p>
        </p:txBody>
      </p:sp>
    </p:spTree>
    <p:extLst>
      <p:ext uri="{BB962C8B-B14F-4D97-AF65-F5344CB8AC3E}">
        <p14:creationId xmlns:p14="http://schemas.microsoft.com/office/powerpoint/2010/main" val="4165956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55</a:t>
            </a:fld>
            <a:endParaRPr lang="en-GB"/>
          </a:p>
        </p:txBody>
      </p:sp>
    </p:spTree>
    <p:extLst>
      <p:ext uri="{BB962C8B-B14F-4D97-AF65-F5344CB8AC3E}">
        <p14:creationId xmlns:p14="http://schemas.microsoft.com/office/powerpoint/2010/main" val="3286440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56</a:t>
            </a:fld>
            <a:endParaRPr lang="en-GB"/>
          </a:p>
        </p:txBody>
      </p:sp>
    </p:spTree>
    <p:extLst>
      <p:ext uri="{BB962C8B-B14F-4D97-AF65-F5344CB8AC3E}">
        <p14:creationId xmlns:p14="http://schemas.microsoft.com/office/powerpoint/2010/main" val="87802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ASK STUDENTS WHAT THEY THINK</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6</a:t>
            </a:fld>
            <a:endParaRPr lang="en-GB"/>
          </a:p>
        </p:txBody>
      </p:sp>
    </p:spTree>
    <p:extLst>
      <p:ext uri="{BB962C8B-B14F-4D97-AF65-F5344CB8AC3E}">
        <p14:creationId xmlns:p14="http://schemas.microsoft.com/office/powerpoint/2010/main" val="4083086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5"/>
          </p:nvPr>
        </p:nvSpPr>
        <p:spPr/>
        <p:txBody>
          <a:bodyPr/>
          <a:lstStyle/>
          <a:p>
            <a:fld id="{A62EC21E-A6F6-4C42-B0A9-7BADF486F0B3}" type="slidenum">
              <a:rPr lang="en-GB" smtClean="0"/>
              <a:t>8</a:t>
            </a:fld>
            <a:endParaRPr lang="en-GB"/>
          </a:p>
        </p:txBody>
      </p:sp>
    </p:spTree>
    <p:extLst>
      <p:ext uri="{BB962C8B-B14F-4D97-AF65-F5344CB8AC3E}">
        <p14:creationId xmlns:p14="http://schemas.microsoft.com/office/powerpoint/2010/main" val="408115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the average salary for your job on Glassdoor or the APEC, bump that by 10% when negotiating</a:t>
            </a:r>
            <a:r>
              <a:rPr lang="fr-FR" dirty="0"/>
              <a:t>: </a:t>
            </a:r>
            <a:r>
              <a:rPr lang="fr-FR" dirty="0" err="1"/>
              <a:t>worst</a:t>
            </a:r>
            <a:r>
              <a:rPr lang="fr-FR" dirty="0"/>
              <a:t> </a:t>
            </a:r>
            <a:r>
              <a:rPr lang="fr-FR" dirty="0" err="1"/>
              <a:t>thing</a:t>
            </a:r>
            <a:r>
              <a:rPr lang="fr-FR" dirty="0"/>
              <a:t> </a:t>
            </a:r>
            <a:r>
              <a:rPr lang="fr-FR" dirty="0" err="1"/>
              <a:t>they</a:t>
            </a:r>
            <a:r>
              <a:rPr lang="fr-FR" dirty="0"/>
              <a:t> </a:t>
            </a:r>
            <a:r>
              <a:rPr lang="fr-FR" dirty="0" err="1"/>
              <a:t>will</a:t>
            </a:r>
            <a:r>
              <a:rPr lang="fr-FR" dirty="0"/>
              <a:t> </a:t>
            </a:r>
            <a:r>
              <a:rPr lang="fr-FR" dirty="0" err="1"/>
              <a:t>say</a:t>
            </a:r>
            <a:r>
              <a:rPr lang="fr-FR" dirty="0"/>
              <a:t> </a:t>
            </a:r>
            <a:r>
              <a:rPr lang="fr-FR" dirty="0" err="1"/>
              <a:t>is</a:t>
            </a:r>
            <a:r>
              <a:rPr lang="fr-FR" dirty="0"/>
              <a:t> no</a:t>
            </a:r>
            <a:endParaRPr lang="en-US"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15</a:t>
            </a:fld>
            <a:endParaRPr lang="en-GB"/>
          </a:p>
        </p:txBody>
      </p:sp>
    </p:spTree>
    <p:extLst>
      <p:ext uri="{BB962C8B-B14F-4D97-AF65-F5344CB8AC3E}">
        <p14:creationId xmlns:p14="http://schemas.microsoft.com/office/powerpoint/2010/main" val="4101756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what data science is</a:t>
            </a:r>
          </a:p>
        </p:txBody>
      </p:sp>
      <p:sp>
        <p:nvSpPr>
          <p:cNvPr id="4" name="Slide Number Placeholder 3"/>
          <p:cNvSpPr>
            <a:spLocks noGrp="1"/>
          </p:cNvSpPr>
          <p:nvPr>
            <p:ph type="sldNum" sz="quarter" idx="5"/>
          </p:nvPr>
        </p:nvSpPr>
        <p:spPr/>
        <p:txBody>
          <a:bodyPr/>
          <a:lstStyle/>
          <a:p>
            <a:fld id="{A62EC21E-A6F6-4C42-B0A9-7BADF486F0B3}" type="slidenum">
              <a:rPr lang="en-GB" smtClean="0"/>
              <a:t>16</a:t>
            </a:fld>
            <a:endParaRPr lang="en-GB"/>
          </a:p>
        </p:txBody>
      </p:sp>
    </p:spTree>
    <p:extLst>
      <p:ext uri="{BB962C8B-B14F-4D97-AF65-F5344CB8AC3E}">
        <p14:creationId xmlns:p14="http://schemas.microsoft.com/office/powerpoint/2010/main" val="1585696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17</a:t>
            </a:fld>
            <a:endParaRPr lang="en-GB"/>
          </a:p>
        </p:txBody>
      </p:sp>
    </p:spTree>
    <p:extLst>
      <p:ext uri="{BB962C8B-B14F-4D97-AF65-F5344CB8AC3E}">
        <p14:creationId xmlns:p14="http://schemas.microsoft.com/office/powerpoint/2010/main" val="1546224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DFB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952B-B65F-C181-B0B8-7CEC9E85787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a:extLst>
              <a:ext uri="{FF2B5EF4-FFF2-40B4-BE49-F238E27FC236}">
                <a16:creationId xmlns:a16="http://schemas.microsoft.com/office/drawing/2014/main" id="{D4E1C74B-DA1B-D684-A6CD-55B00D2621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FR" dirty="0"/>
          </a:p>
        </p:txBody>
      </p:sp>
      <p:sp>
        <p:nvSpPr>
          <p:cNvPr id="4" name="Date Placeholder 3">
            <a:extLst>
              <a:ext uri="{FF2B5EF4-FFF2-40B4-BE49-F238E27FC236}">
                <a16:creationId xmlns:a16="http://schemas.microsoft.com/office/drawing/2014/main" id="{CCB523A0-1F5F-B72B-1FE1-7F3C33635F87}"/>
              </a:ext>
            </a:extLst>
          </p:cNvPr>
          <p:cNvSpPr>
            <a:spLocks noGrp="1"/>
          </p:cNvSpPr>
          <p:nvPr>
            <p:ph type="dt" sz="half" idx="10"/>
          </p:nvPr>
        </p:nvSpPr>
        <p:spPr/>
        <p:txBody>
          <a:bodyPr/>
          <a:lstStyle/>
          <a:p>
            <a:fld id="{DD55982A-B46D-4B79-92A5-28C8080B41FE}" type="datetime1">
              <a:rPr lang="fr-FR" smtClean="0"/>
              <a:t>11/09/2024</a:t>
            </a:fld>
            <a:endParaRPr lang="fr-FR"/>
          </a:p>
        </p:txBody>
      </p:sp>
      <p:sp>
        <p:nvSpPr>
          <p:cNvPr id="5" name="Footer Placeholder 4">
            <a:extLst>
              <a:ext uri="{FF2B5EF4-FFF2-40B4-BE49-F238E27FC236}">
                <a16:creationId xmlns:a16="http://schemas.microsoft.com/office/drawing/2014/main" id="{9F206F03-7A98-C65F-E301-7BF3A72DF89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C3BCF9A-27D7-05E0-4FD9-37C33CE714B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05066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6E32-9D65-D97E-4C57-E265E5E69F7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C811A06-79BE-F6A7-0083-0F2061725B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E8EB93E-5EA4-D603-50A7-2E47CAD0C4BB}"/>
              </a:ext>
            </a:extLst>
          </p:cNvPr>
          <p:cNvSpPr>
            <a:spLocks noGrp="1"/>
          </p:cNvSpPr>
          <p:nvPr>
            <p:ph type="dt" sz="half" idx="10"/>
          </p:nvPr>
        </p:nvSpPr>
        <p:spPr/>
        <p:txBody>
          <a:bodyPr/>
          <a:lstStyle/>
          <a:p>
            <a:fld id="{B371F475-B24D-4175-8849-C8856A647410}" type="datetime1">
              <a:rPr lang="fr-FR" smtClean="0"/>
              <a:t>11/09/2024</a:t>
            </a:fld>
            <a:endParaRPr lang="fr-FR"/>
          </a:p>
        </p:txBody>
      </p:sp>
      <p:sp>
        <p:nvSpPr>
          <p:cNvPr id="5" name="Footer Placeholder 4">
            <a:extLst>
              <a:ext uri="{FF2B5EF4-FFF2-40B4-BE49-F238E27FC236}">
                <a16:creationId xmlns:a16="http://schemas.microsoft.com/office/drawing/2014/main" id="{30D7A609-23E6-F718-FDE5-D21086C5490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99DEA1-00DF-2F5A-D3A8-A19041921E2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40138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27A69-9A0A-723B-FE08-1B9F9898F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FF7BF40-24B7-6F2D-067F-775E10E08A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4E27F21-329B-B302-3B11-E4D76B1AB482}"/>
              </a:ext>
            </a:extLst>
          </p:cNvPr>
          <p:cNvSpPr>
            <a:spLocks noGrp="1"/>
          </p:cNvSpPr>
          <p:nvPr>
            <p:ph type="dt" sz="half" idx="10"/>
          </p:nvPr>
        </p:nvSpPr>
        <p:spPr/>
        <p:txBody>
          <a:bodyPr/>
          <a:lstStyle/>
          <a:p>
            <a:fld id="{FA9F7733-C85A-4513-8CE1-757613D9C817}" type="datetime1">
              <a:rPr lang="fr-FR" smtClean="0"/>
              <a:t>11/09/2024</a:t>
            </a:fld>
            <a:endParaRPr lang="fr-FR"/>
          </a:p>
        </p:txBody>
      </p:sp>
      <p:sp>
        <p:nvSpPr>
          <p:cNvPr id="5" name="Footer Placeholder 4">
            <a:extLst>
              <a:ext uri="{FF2B5EF4-FFF2-40B4-BE49-F238E27FC236}">
                <a16:creationId xmlns:a16="http://schemas.microsoft.com/office/drawing/2014/main" id="{AF43DD71-765A-3A0D-7027-669C887ABC6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4A3615C-B388-ACCB-16A6-21DA628F5DA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9860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5886-FDCC-9D15-832C-813F40693A7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6304012-84AE-1C09-D3E4-2115D6E3439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CBF442-DC35-5813-C201-E3AF6D39F19A}"/>
              </a:ext>
            </a:extLst>
          </p:cNvPr>
          <p:cNvSpPr>
            <a:spLocks noGrp="1"/>
          </p:cNvSpPr>
          <p:nvPr>
            <p:ph type="dt" sz="half" idx="10"/>
          </p:nvPr>
        </p:nvSpPr>
        <p:spPr/>
        <p:txBody>
          <a:bodyPr/>
          <a:lstStyle/>
          <a:p>
            <a:fld id="{BE2CBEF4-C239-40F7-A999-90E5F43AC809}" type="datetime1">
              <a:rPr lang="fr-FR" smtClean="0"/>
              <a:t>11/09/2024</a:t>
            </a:fld>
            <a:endParaRPr lang="fr-FR"/>
          </a:p>
        </p:txBody>
      </p:sp>
      <p:sp>
        <p:nvSpPr>
          <p:cNvPr id="5" name="Footer Placeholder 4">
            <a:extLst>
              <a:ext uri="{FF2B5EF4-FFF2-40B4-BE49-F238E27FC236}">
                <a16:creationId xmlns:a16="http://schemas.microsoft.com/office/drawing/2014/main" id="{1090B420-196F-2A07-BEDD-F62021EFF7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0E7721C-0C61-AD6A-98D9-3221F04DAB8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47967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C9B6-C6BE-9B72-98CD-1FE21C370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8B024A11-D011-02D2-A433-BB72E93AF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AF74A-EB63-6785-7DC3-3105E4702516}"/>
              </a:ext>
            </a:extLst>
          </p:cNvPr>
          <p:cNvSpPr>
            <a:spLocks noGrp="1"/>
          </p:cNvSpPr>
          <p:nvPr>
            <p:ph type="dt" sz="half" idx="10"/>
          </p:nvPr>
        </p:nvSpPr>
        <p:spPr/>
        <p:txBody>
          <a:bodyPr/>
          <a:lstStyle/>
          <a:p>
            <a:fld id="{81CFA720-C544-4D9C-B752-65B437F6FA29}" type="datetime1">
              <a:rPr lang="fr-FR" smtClean="0"/>
              <a:t>11/09/2024</a:t>
            </a:fld>
            <a:endParaRPr lang="fr-FR"/>
          </a:p>
        </p:txBody>
      </p:sp>
      <p:sp>
        <p:nvSpPr>
          <p:cNvPr id="5" name="Footer Placeholder 4">
            <a:extLst>
              <a:ext uri="{FF2B5EF4-FFF2-40B4-BE49-F238E27FC236}">
                <a16:creationId xmlns:a16="http://schemas.microsoft.com/office/drawing/2014/main" id="{585DCCAA-749E-7354-8BEA-13E800D9515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861417-3D92-D23F-A4C8-ADA0649B25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61026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A46A-57E9-A7A6-BA12-E6FBD812F34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9B89646-18CD-8D96-BAAF-66101229C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FCBFD94D-8BCA-82F3-E615-FF1CC4530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F63FCDF3-136C-A9C6-BD68-02851B2ECB39}"/>
              </a:ext>
            </a:extLst>
          </p:cNvPr>
          <p:cNvSpPr>
            <a:spLocks noGrp="1"/>
          </p:cNvSpPr>
          <p:nvPr>
            <p:ph type="dt" sz="half" idx="10"/>
          </p:nvPr>
        </p:nvSpPr>
        <p:spPr/>
        <p:txBody>
          <a:bodyPr/>
          <a:lstStyle/>
          <a:p>
            <a:fld id="{F0C0EFCA-6D73-4B91-BB47-3D3E4F3A3BA5}" type="datetime1">
              <a:rPr lang="fr-FR" smtClean="0"/>
              <a:t>11/09/2024</a:t>
            </a:fld>
            <a:endParaRPr lang="fr-FR"/>
          </a:p>
        </p:txBody>
      </p:sp>
      <p:sp>
        <p:nvSpPr>
          <p:cNvPr id="6" name="Footer Placeholder 5">
            <a:extLst>
              <a:ext uri="{FF2B5EF4-FFF2-40B4-BE49-F238E27FC236}">
                <a16:creationId xmlns:a16="http://schemas.microsoft.com/office/drawing/2014/main" id="{FC9DA2DF-F005-F47E-81C0-576D5E5FD24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893931-AF49-D4A8-C724-C75F49BFC2E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302047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D4DF-0048-D44C-1607-1A4454F19F83}"/>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D8A3D27-B700-EC75-8CC0-1F71E9567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DD83B-03DA-1BB9-8E55-7A93EC6BB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217BF21F-231A-4EE0-BCDA-1E284B5E9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6C2828-0CEC-40E8-E76A-6B55B4908C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AA18F6B-95B1-1D5F-8602-2E87F30823C8}"/>
              </a:ext>
            </a:extLst>
          </p:cNvPr>
          <p:cNvSpPr>
            <a:spLocks noGrp="1"/>
          </p:cNvSpPr>
          <p:nvPr>
            <p:ph type="dt" sz="half" idx="10"/>
          </p:nvPr>
        </p:nvSpPr>
        <p:spPr/>
        <p:txBody>
          <a:bodyPr/>
          <a:lstStyle/>
          <a:p>
            <a:fld id="{429D8261-CBCB-4C81-8677-71DA5E0876BA}" type="datetime1">
              <a:rPr lang="fr-FR" smtClean="0"/>
              <a:t>11/09/2024</a:t>
            </a:fld>
            <a:endParaRPr lang="fr-FR"/>
          </a:p>
        </p:txBody>
      </p:sp>
      <p:sp>
        <p:nvSpPr>
          <p:cNvPr id="8" name="Footer Placeholder 7">
            <a:extLst>
              <a:ext uri="{FF2B5EF4-FFF2-40B4-BE49-F238E27FC236}">
                <a16:creationId xmlns:a16="http://schemas.microsoft.com/office/drawing/2014/main" id="{FF72C63B-92D9-DD71-C490-AE680216052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DD1FAB43-3CEA-C521-9730-077A4111D947}"/>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34161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D900-124D-D7B8-85B8-82CABB25B00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267DFC5-4557-6154-0737-7D2CC5B6514B}"/>
              </a:ext>
            </a:extLst>
          </p:cNvPr>
          <p:cNvSpPr>
            <a:spLocks noGrp="1"/>
          </p:cNvSpPr>
          <p:nvPr>
            <p:ph type="dt" sz="half" idx="10"/>
          </p:nvPr>
        </p:nvSpPr>
        <p:spPr/>
        <p:txBody>
          <a:bodyPr/>
          <a:lstStyle/>
          <a:p>
            <a:fld id="{28AC5D92-0BE7-49F3-97C9-3AC2AECE7A6C}" type="datetime1">
              <a:rPr lang="fr-FR" smtClean="0"/>
              <a:t>11/09/2024</a:t>
            </a:fld>
            <a:endParaRPr lang="fr-FR"/>
          </a:p>
        </p:txBody>
      </p:sp>
      <p:sp>
        <p:nvSpPr>
          <p:cNvPr id="4" name="Footer Placeholder 3">
            <a:extLst>
              <a:ext uri="{FF2B5EF4-FFF2-40B4-BE49-F238E27FC236}">
                <a16:creationId xmlns:a16="http://schemas.microsoft.com/office/drawing/2014/main" id="{B9E55C8C-0C96-3F9C-0305-FD1CD841CF6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27F522AB-0729-9AEB-21E1-4282FE9C5C7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851081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61412-A3B2-C765-244E-8D1AC82D9EDC}"/>
              </a:ext>
            </a:extLst>
          </p:cNvPr>
          <p:cNvSpPr>
            <a:spLocks noGrp="1"/>
          </p:cNvSpPr>
          <p:nvPr>
            <p:ph type="dt" sz="half" idx="10"/>
          </p:nvPr>
        </p:nvSpPr>
        <p:spPr/>
        <p:txBody>
          <a:bodyPr/>
          <a:lstStyle/>
          <a:p>
            <a:fld id="{CC05A49C-CBC3-4071-B85B-42BB4379BAE5}" type="datetime1">
              <a:rPr lang="fr-FR" smtClean="0"/>
              <a:t>11/09/2024</a:t>
            </a:fld>
            <a:endParaRPr lang="fr-FR"/>
          </a:p>
        </p:txBody>
      </p:sp>
      <p:sp>
        <p:nvSpPr>
          <p:cNvPr id="3" name="Footer Placeholder 2">
            <a:extLst>
              <a:ext uri="{FF2B5EF4-FFF2-40B4-BE49-F238E27FC236}">
                <a16:creationId xmlns:a16="http://schemas.microsoft.com/office/drawing/2014/main" id="{5A9FABBA-7530-6420-4076-CF24DC278FED}"/>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B3DC6-FB12-883A-9926-C102F6D779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0214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E173-BE04-7773-F08A-A6ACD282C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3A98002-047E-B5E9-1463-DCB621796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94681FC-348A-CDE7-8331-75A6DCAED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7CEE7-2B2B-82F7-8CF1-0071F7D1ED7A}"/>
              </a:ext>
            </a:extLst>
          </p:cNvPr>
          <p:cNvSpPr>
            <a:spLocks noGrp="1"/>
          </p:cNvSpPr>
          <p:nvPr>
            <p:ph type="dt" sz="half" idx="10"/>
          </p:nvPr>
        </p:nvSpPr>
        <p:spPr/>
        <p:txBody>
          <a:bodyPr/>
          <a:lstStyle/>
          <a:p>
            <a:fld id="{C4C3849D-8DCB-4F4B-8C29-F0E7887BF74A}" type="datetime1">
              <a:rPr lang="fr-FR" smtClean="0"/>
              <a:t>11/09/2024</a:t>
            </a:fld>
            <a:endParaRPr lang="fr-FR"/>
          </a:p>
        </p:txBody>
      </p:sp>
      <p:sp>
        <p:nvSpPr>
          <p:cNvPr id="6" name="Footer Placeholder 5">
            <a:extLst>
              <a:ext uri="{FF2B5EF4-FFF2-40B4-BE49-F238E27FC236}">
                <a16:creationId xmlns:a16="http://schemas.microsoft.com/office/drawing/2014/main" id="{1C570F16-136B-5B8B-D4C1-BF8CE861407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3B4C0FD-9376-44D2-FCD2-BEF8C2AC9171}"/>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18047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666-A503-80D8-1071-324AFEA85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0DFA630-9B02-D5B7-4B05-A62517700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7ED27550-3FF7-4F56-2A40-B8FF10BD1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9A36A-06F0-66E4-B12C-6F2C5C54B6CD}"/>
              </a:ext>
            </a:extLst>
          </p:cNvPr>
          <p:cNvSpPr>
            <a:spLocks noGrp="1"/>
          </p:cNvSpPr>
          <p:nvPr>
            <p:ph type="dt" sz="half" idx="10"/>
          </p:nvPr>
        </p:nvSpPr>
        <p:spPr/>
        <p:txBody>
          <a:bodyPr/>
          <a:lstStyle/>
          <a:p>
            <a:fld id="{7CCEBC0A-DD03-4A68-85FC-F1BB2CFD030E}" type="datetime1">
              <a:rPr lang="fr-FR" smtClean="0"/>
              <a:t>11/09/2024</a:t>
            </a:fld>
            <a:endParaRPr lang="fr-FR"/>
          </a:p>
        </p:txBody>
      </p:sp>
      <p:sp>
        <p:nvSpPr>
          <p:cNvPr id="6" name="Footer Placeholder 5">
            <a:extLst>
              <a:ext uri="{FF2B5EF4-FFF2-40B4-BE49-F238E27FC236}">
                <a16:creationId xmlns:a16="http://schemas.microsoft.com/office/drawing/2014/main" id="{7DB730BF-1CE3-36AA-7A77-23E7C5E2A02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EB42599-03C7-4850-E5CA-DD6C4528F130}"/>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572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6CBED-8205-0C8D-EB36-23ADA19B7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492D9D53-93DF-92DE-B449-0B3ED4D9F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4662B9F4-B18B-BB03-D130-D79EEA300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98F25F-AECB-48AA-97FE-E7C5EA77181F}" type="datetime1">
              <a:rPr lang="fr-FR" smtClean="0"/>
              <a:t>11/09/2024</a:t>
            </a:fld>
            <a:endParaRPr lang="fr-FR"/>
          </a:p>
        </p:txBody>
      </p:sp>
      <p:sp>
        <p:nvSpPr>
          <p:cNvPr id="5" name="Footer Placeholder 4">
            <a:extLst>
              <a:ext uri="{FF2B5EF4-FFF2-40B4-BE49-F238E27FC236}">
                <a16:creationId xmlns:a16="http://schemas.microsoft.com/office/drawing/2014/main" id="{2BC19988-7D9F-3886-98AB-3D1EBF3108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AD46FBBE-CF43-190C-CD27-96A5A24BE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3806FF-9E51-4331-BB90-F49EFA1FA4FC}" type="slidenum">
              <a:rPr lang="fr-FR" smtClean="0"/>
              <a:t>‹#›</a:t>
            </a:fld>
            <a:endParaRPr lang="fr-FR"/>
          </a:p>
        </p:txBody>
      </p:sp>
    </p:spTree>
    <p:extLst>
      <p:ext uri="{BB962C8B-B14F-4D97-AF65-F5344CB8AC3E}">
        <p14:creationId xmlns:p14="http://schemas.microsoft.com/office/powerpoint/2010/main" val="427614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nsideairbnb.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consumerfinance.gov/data-research/financial-well-being-survey-data/" TargetMode="External"/><Relationship Id="rId5" Type="http://schemas.openxmlformats.org/officeDocument/2006/relationships/hyperlink" Target="https://docs.google.com/spreadsheets/d/1PXn7AoKOmZ-Za4Bz_-4tfoNfiddrLRQGWunM8F53Th8/edit?resourcekey=&amp;gid=1245463581#gid=1245463581" TargetMode="External"/><Relationship Id="rId4" Type="http://schemas.openxmlformats.org/officeDocument/2006/relationships/hyperlink" Target="https://archive.ics.uci.edu/datasets?NumInstances=1000-inf&amp;skip=0&amp;take=10&amp;sort=desc&amp;orderBy=NumHits&amp;search="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customXml" Target="../ink/ink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4.xml"/><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customXml" Target="../ink/ink3.xml"/><Relationship Id="rId5" Type="http://schemas.openxmlformats.org/officeDocument/2006/relationships/image" Target="../media/image19.png"/><Relationship Id="rId10" Type="http://schemas.openxmlformats.org/officeDocument/2006/relationships/image" Target="../media/image180.png"/><Relationship Id="rId4" Type="http://schemas.openxmlformats.org/officeDocument/2006/relationships/image" Target="../media/image18.png"/><Relationship Id="rId9" Type="http://schemas.openxmlformats.org/officeDocument/2006/relationships/customXml" Target="../ink/ink2.xml"/><Relationship Id="rId14" Type="http://schemas.openxmlformats.org/officeDocument/2006/relationships/image" Target="../media/image200.png"/></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customXml" Target="../ink/ink5.xml"/><Relationship Id="rId5" Type="http://schemas.openxmlformats.org/officeDocument/2006/relationships/image" Target="../media/image19.png"/><Relationship Id="rId10" Type="http://schemas.openxmlformats.org/officeDocument/2006/relationships/image" Target="../media/image16.svg"/><Relationship Id="rId4" Type="http://schemas.openxmlformats.org/officeDocument/2006/relationships/image" Target="../media/image18.png"/><Relationship Id="rId9"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8.xml"/><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customXml" Target="../ink/ink7.xml"/><Relationship Id="rId5" Type="http://schemas.openxmlformats.org/officeDocument/2006/relationships/image" Target="../media/image19.png"/><Relationship Id="rId10" Type="http://schemas.openxmlformats.org/officeDocument/2006/relationships/image" Target="../media/image220.png"/><Relationship Id="rId4" Type="http://schemas.openxmlformats.org/officeDocument/2006/relationships/image" Target="../media/image18.png"/><Relationship Id="rId9" Type="http://schemas.openxmlformats.org/officeDocument/2006/relationships/customXml" Target="../ink/ink6.xml"/><Relationship Id="rId14"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customXml" Target="../ink/ink9.xm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customXml" Target="../ink/ink10.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factominer.free.fr/index.html" TargetMode="External"/><Relationship Id="rId5" Type="http://schemas.openxmlformats.org/officeDocument/2006/relationships/hyperlink" Target="https://cicerocq.wordpress.com/wp-content/uploads/2019/05/cluster-analysis_5ed_everitt.pdf" TargetMode="External"/><Relationship Id="rId4" Type="http://schemas.openxmlformats.org/officeDocument/2006/relationships/hyperlink" Target="https://scikit-learn.org/stable/unsupervised_learning.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customXml" Target="../ink/ink15.xml"/><Relationship Id="rId3" Type="http://schemas.openxmlformats.org/officeDocument/2006/relationships/image" Target="../media/image1.png"/><Relationship Id="rId7" Type="http://schemas.openxmlformats.org/officeDocument/2006/relationships/customXml" Target="../ink/ink12.xml"/><Relationship Id="rId12"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customXml" Target="../ink/ink13.xml"/><Relationship Id="rId1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cookiecutter-data-science.drivendata.or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Dscronia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FBA8-49D0-5C27-74F1-6531DDD1E454}"/>
              </a:ext>
            </a:extLst>
          </p:cNvPr>
          <p:cNvSpPr>
            <a:spLocks noGrp="1"/>
          </p:cNvSpPr>
          <p:nvPr>
            <p:ph type="ctrTitle"/>
          </p:nvPr>
        </p:nvSpPr>
        <p:spPr>
          <a:xfrm>
            <a:off x="592346" y="1069166"/>
            <a:ext cx="9233140" cy="1721480"/>
          </a:xfrm>
        </p:spPr>
        <p:txBody>
          <a:bodyPr>
            <a:normAutofit fontScale="90000"/>
          </a:bodyPr>
          <a:lstStyle/>
          <a:p>
            <a:pPr algn="l"/>
            <a:r>
              <a:rPr lang="en-US"/>
              <a:t>Practising</a:t>
            </a:r>
            <a:r>
              <a:rPr lang="en-US" dirty="0"/>
              <a:t> </a:t>
            </a:r>
            <a:r>
              <a:rPr lang="en-US" dirty="0">
                <a:solidFill>
                  <a:srgbClr val="1891C3"/>
                </a:solidFill>
              </a:rPr>
              <a:t>data science </a:t>
            </a:r>
            <a:r>
              <a:rPr lang="en-US" dirty="0"/>
              <a:t>in the real world</a:t>
            </a:r>
          </a:p>
        </p:txBody>
      </p:sp>
      <p:sp>
        <p:nvSpPr>
          <p:cNvPr id="4" name="Title 1">
            <a:extLst>
              <a:ext uri="{FF2B5EF4-FFF2-40B4-BE49-F238E27FC236}">
                <a16:creationId xmlns:a16="http://schemas.microsoft.com/office/drawing/2014/main" id="{7639CE7A-2193-3944-85ED-DCAC999458B5}"/>
              </a:ext>
            </a:extLst>
          </p:cNvPr>
          <p:cNvSpPr txBox="1">
            <a:spLocks/>
          </p:cNvSpPr>
          <p:nvPr/>
        </p:nvSpPr>
        <p:spPr>
          <a:xfrm>
            <a:off x="592346" y="2765756"/>
            <a:ext cx="9233140" cy="66324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2" charset="0"/>
                <a:ea typeface="+mj-ea"/>
                <a:cs typeface="+mj-cs"/>
              </a:defRPr>
            </a:lvl1pPr>
          </a:lstStyle>
          <a:p>
            <a:pPr algn="l"/>
            <a:r>
              <a:rPr lang="fr-FR" sz="3600" dirty="0">
                <a:solidFill>
                  <a:schemeClr val="tx1">
                    <a:lumMod val="85000"/>
                    <a:lumOff val="15000"/>
                  </a:schemeClr>
                </a:solidFill>
              </a:rPr>
              <a:t>Limitations and challenges</a:t>
            </a:r>
          </a:p>
        </p:txBody>
      </p:sp>
      <p:sp>
        <p:nvSpPr>
          <p:cNvPr id="5" name="Title 1">
            <a:extLst>
              <a:ext uri="{FF2B5EF4-FFF2-40B4-BE49-F238E27FC236}">
                <a16:creationId xmlns:a16="http://schemas.microsoft.com/office/drawing/2014/main" id="{4D327680-D59A-1829-4F37-FD594062C0C7}"/>
              </a:ext>
            </a:extLst>
          </p:cNvPr>
          <p:cNvSpPr txBox="1">
            <a:spLocks/>
          </p:cNvSpPr>
          <p:nvPr/>
        </p:nvSpPr>
        <p:spPr>
          <a:xfrm>
            <a:off x="592346" y="5788834"/>
            <a:ext cx="9233140" cy="66324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2" charset="0"/>
                <a:ea typeface="+mj-ea"/>
                <a:cs typeface="+mj-cs"/>
              </a:defRPr>
            </a:lvl1pPr>
          </a:lstStyle>
          <a:p>
            <a:pPr algn="l"/>
            <a:r>
              <a:rPr lang="fr-FR" sz="2400" dirty="0">
                <a:solidFill>
                  <a:schemeClr val="tx1">
                    <a:lumMod val="85000"/>
                    <a:lumOff val="15000"/>
                  </a:schemeClr>
                </a:solidFill>
                <a:latin typeface="Source Sans Pro" panose="020B0503030403020204" pitchFamily="34" charset="0"/>
                <a:ea typeface="Source Sans Pro" panose="020B0503030403020204" pitchFamily="34" charset="0"/>
              </a:rPr>
              <a:t>Dimitri Scronias, ORS PACA/AP-HM</a:t>
            </a:r>
          </a:p>
        </p:txBody>
      </p:sp>
      <p:cxnSp>
        <p:nvCxnSpPr>
          <p:cNvPr id="7" name="Straight Connector 6">
            <a:extLst>
              <a:ext uri="{FF2B5EF4-FFF2-40B4-BE49-F238E27FC236}">
                <a16:creationId xmlns:a16="http://schemas.microsoft.com/office/drawing/2014/main" id="{E1A9D895-2CBC-D1D5-CD54-F6B0DB74487F}"/>
              </a:ext>
            </a:extLst>
          </p:cNvPr>
          <p:cNvCxnSpPr/>
          <p:nvPr/>
        </p:nvCxnSpPr>
        <p:spPr>
          <a:xfrm>
            <a:off x="744746" y="3597216"/>
            <a:ext cx="8928340" cy="0"/>
          </a:xfrm>
          <a:prstGeom prst="line">
            <a:avLst/>
          </a:prstGeom>
          <a:ln w="38100">
            <a:solidFill>
              <a:srgbClr val="7F7DB0"/>
            </a:solidFill>
          </a:ln>
        </p:spPr>
        <p:style>
          <a:lnRef idx="2">
            <a:schemeClr val="accent1"/>
          </a:lnRef>
          <a:fillRef idx="0">
            <a:schemeClr val="accent1"/>
          </a:fillRef>
          <a:effectRef idx="1">
            <a:schemeClr val="accent1"/>
          </a:effectRef>
          <a:fontRef idx="minor">
            <a:schemeClr val="tx1"/>
          </a:fontRef>
        </p:style>
      </p:cxnSp>
      <p:pic>
        <p:nvPicPr>
          <p:cNvPr id="3" name="Picture 2" descr="A blue and black background&#10;&#10;Description automatically generated">
            <a:extLst>
              <a:ext uri="{FF2B5EF4-FFF2-40B4-BE49-F238E27FC236}">
                <a16:creationId xmlns:a16="http://schemas.microsoft.com/office/drawing/2014/main" id="{BC847A3E-1BB3-678B-C086-19084DDF462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Espace réservé du numéro de diapositive 5">
            <a:extLst>
              <a:ext uri="{FF2B5EF4-FFF2-40B4-BE49-F238E27FC236}">
                <a16:creationId xmlns:a16="http://schemas.microsoft.com/office/drawing/2014/main" id="{A7AA57EC-277D-B415-B972-CC81FD362D62}"/>
              </a:ext>
            </a:extLst>
          </p:cNvPr>
          <p:cNvSpPr>
            <a:spLocks noGrp="1"/>
          </p:cNvSpPr>
          <p:nvPr>
            <p:ph type="sldNum" sz="quarter" idx="12"/>
          </p:nvPr>
        </p:nvSpPr>
        <p:spPr/>
        <p:txBody>
          <a:bodyPr/>
          <a:lstStyle/>
          <a:p>
            <a:fld id="{6F3806FF-9E51-4331-BB90-F49EFA1FA4FC}" type="slidenum">
              <a:rPr lang="fr-FR" smtClean="0"/>
              <a:t>1</a:t>
            </a:fld>
            <a:endParaRPr lang="fr-FR"/>
          </a:p>
        </p:txBody>
      </p:sp>
    </p:spTree>
    <p:extLst>
      <p:ext uri="{BB962C8B-B14F-4D97-AF65-F5344CB8AC3E}">
        <p14:creationId xmlns:p14="http://schemas.microsoft.com/office/powerpoint/2010/main" val="3437509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5032376"/>
          </a:xfrm>
        </p:spPr>
        <p:txBody>
          <a:bodyPr>
            <a:normAutofit lnSpcReduction="10000"/>
          </a:bodyPr>
          <a:lstStyle/>
          <a:p>
            <a:r>
              <a:rPr lang="en-US" dirty="0"/>
              <a:t> Scraped Airbnb data: </a:t>
            </a:r>
            <a:r>
              <a:rPr lang="en-US" dirty="0">
                <a:hlinkClick r:id="rId3"/>
              </a:rPr>
              <a:t>https://insideairbnb.com/</a:t>
            </a:r>
            <a:endParaRPr lang="en-US" dirty="0"/>
          </a:p>
          <a:p>
            <a:r>
              <a:rPr lang="en-US" dirty="0"/>
              <a:t>UC Irvine ML repo: </a:t>
            </a:r>
            <a:r>
              <a:rPr lang="en-US" dirty="0">
                <a:hlinkClick r:id="rId4"/>
              </a:rPr>
              <a:t>https://archive.ics.uci.edu/datasets?NumInstances=1000-inf&amp;skip=0&amp;take=10&amp;sort=desc&amp;orderBy=NumHits&amp;search=</a:t>
            </a:r>
            <a:r>
              <a:rPr lang="en-US" dirty="0"/>
              <a:t> </a:t>
            </a:r>
          </a:p>
          <a:p>
            <a:r>
              <a:rPr lang="en-US" dirty="0" err="1"/>
              <a:t>AskAManager</a:t>
            </a:r>
            <a:r>
              <a:rPr lang="en-US" dirty="0"/>
              <a:t> Salary Survey: </a:t>
            </a:r>
            <a:r>
              <a:rPr lang="en-US" dirty="0">
                <a:hlinkClick r:id="rId5"/>
              </a:rPr>
              <a:t>https://docs.google.com/spreadsheets/d/1PXn7AoKOmZ-Za4Bz_-4tfoNfiddrLRQGWunM8F53Th8/edit?resourcekey=&amp;gid=1245463581#gid=1245463581</a:t>
            </a:r>
            <a:endParaRPr lang="en-US" dirty="0"/>
          </a:p>
          <a:p>
            <a:r>
              <a:rPr lang="en-US" dirty="0"/>
              <a:t>Financial well-being survey data (great source): </a:t>
            </a:r>
            <a:r>
              <a:rPr lang="en-US" dirty="0">
                <a:hlinkClick r:id="rId6"/>
              </a:rPr>
              <a:t>https://www.consumerfinance.gov/data-research/financial-well-being-survey-data/</a:t>
            </a:r>
            <a:r>
              <a:rPr lang="en-US" dirty="0"/>
              <a:t> (don’t forget to download the file codebook, on top of the data)</a:t>
            </a:r>
          </a:p>
          <a:p>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Websites to find data</a:t>
            </a:r>
          </a:p>
        </p:txBody>
      </p:sp>
      <p:sp>
        <p:nvSpPr>
          <p:cNvPr id="2" name="Espace réservé du numéro de diapositive 1">
            <a:extLst>
              <a:ext uri="{FF2B5EF4-FFF2-40B4-BE49-F238E27FC236}">
                <a16:creationId xmlns:a16="http://schemas.microsoft.com/office/drawing/2014/main" id="{6C4BA686-21D0-EADC-BF45-6974B7C6B8AF}"/>
              </a:ext>
            </a:extLst>
          </p:cNvPr>
          <p:cNvSpPr>
            <a:spLocks noGrp="1"/>
          </p:cNvSpPr>
          <p:nvPr>
            <p:ph type="sldNum" sz="quarter" idx="12"/>
          </p:nvPr>
        </p:nvSpPr>
        <p:spPr/>
        <p:txBody>
          <a:bodyPr/>
          <a:lstStyle/>
          <a:p>
            <a:fld id="{6F3806FF-9E51-4331-BB90-F49EFA1FA4FC}" type="slidenum">
              <a:rPr lang="fr-FR" smtClean="0"/>
              <a:t>10</a:t>
            </a:fld>
            <a:endParaRPr lang="fr-FR"/>
          </a:p>
        </p:txBody>
      </p:sp>
    </p:spTree>
    <p:extLst>
      <p:ext uri="{BB962C8B-B14F-4D97-AF65-F5344CB8AC3E}">
        <p14:creationId xmlns:p14="http://schemas.microsoft.com/office/powerpoint/2010/main" val="301454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5032376"/>
          </a:xfrm>
        </p:spPr>
        <p:txBody>
          <a:bodyPr>
            <a:normAutofit/>
          </a:bodyPr>
          <a:lstStyle/>
          <a:p>
            <a:pPr marL="0" indent="0">
              <a:buNone/>
            </a:pPr>
            <a:endParaRPr lang="en-US" dirty="0"/>
          </a:p>
          <a:p>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2633872"/>
            <a:ext cx="10515600" cy="1325563"/>
          </a:xfrm>
        </p:spPr>
        <p:txBody>
          <a:bodyPr/>
          <a:lstStyle/>
          <a:p>
            <a:r>
              <a:rPr lang="en-US" dirty="0"/>
              <a:t>Questions?</a:t>
            </a:r>
          </a:p>
        </p:txBody>
      </p:sp>
      <p:sp>
        <p:nvSpPr>
          <p:cNvPr id="2" name="Espace réservé du numéro de diapositive 1">
            <a:extLst>
              <a:ext uri="{FF2B5EF4-FFF2-40B4-BE49-F238E27FC236}">
                <a16:creationId xmlns:a16="http://schemas.microsoft.com/office/drawing/2014/main" id="{6C4BA686-21D0-EADC-BF45-6974B7C6B8AF}"/>
              </a:ext>
            </a:extLst>
          </p:cNvPr>
          <p:cNvSpPr>
            <a:spLocks noGrp="1"/>
          </p:cNvSpPr>
          <p:nvPr>
            <p:ph type="sldNum" sz="quarter" idx="12"/>
          </p:nvPr>
        </p:nvSpPr>
        <p:spPr/>
        <p:txBody>
          <a:bodyPr/>
          <a:lstStyle/>
          <a:p>
            <a:fld id="{6F3806FF-9E51-4331-BB90-F49EFA1FA4FC}" type="slidenum">
              <a:rPr lang="fr-FR" smtClean="0"/>
              <a:t>11</a:t>
            </a:fld>
            <a:endParaRPr lang="fr-FR"/>
          </a:p>
        </p:txBody>
      </p:sp>
      <p:sp>
        <p:nvSpPr>
          <p:cNvPr id="4" name="ZoneTexte 3">
            <a:extLst>
              <a:ext uri="{FF2B5EF4-FFF2-40B4-BE49-F238E27FC236}">
                <a16:creationId xmlns:a16="http://schemas.microsoft.com/office/drawing/2014/main" id="{C0FBC856-0A29-F050-A598-D67498126C48}"/>
              </a:ext>
            </a:extLst>
          </p:cNvPr>
          <p:cNvSpPr txBox="1"/>
          <p:nvPr/>
        </p:nvSpPr>
        <p:spPr>
          <a:xfrm>
            <a:off x="838197" y="5763790"/>
            <a:ext cx="3849529" cy="369332"/>
          </a:xfrm>
          <a:prstGeom prst="rect">
            <a:avLst/>
          </a:prstGeom>
          <a:noFill/>
        </p:spPr>
        <p:txBody>
          <a:bodyPr wrap="square" rtlCol="0">
            <a:spAutoFit/>
          </a:bodyPr>
          <a:lstStyle/>
          <a:p>
            <a:r>
              <a:rPr lang="en-GB" dirty="0">
                <a:solidFill>
                  <a:schemeClr val="bg2">
                    <a:lumMod val="75000"/>
                  </a:schemeClr>
                </a:solidFill>
                <a:latin typeface="Esteban" panose="020B0604020202020204" charset="0"/>
              </a:rPr>
              <a:t>It’s not the end of the class.</a:t>
            </a:r>
          </a:p>
        </p:txBody>
      </p:sp>
      <p:sp>
        <p:nvSpPr>
          <p:cNvPr id="5" name="Title 1">
            <a:extLst>
              <a:ext uri="{FF2B5EF4-FFF2-40B4-BE49-F238E27FC236}">
                <a16:creationId xmlns:a16="http://schemas.microsoft.com/office/drawing/2014/main" id="{4D48BB8A-6245-7F8E-0CA7-3B7B13C6F311}"/>
              </a:ext>
            </a:extLst>
          </p:cNvPr>
          <p:cNvSpPr txBox="1">
            <a:spLocks/>
          </p:cNvSpPr>
          <p:nvPr/>
        </p:nvSpPr>
        <p:spPr>
          <a:xfrm>
            <a:off x="1307546" y="4899804"/>
            <a:ext cx="10515600" cy="4469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US" sz="2000" dirty="0">
                <a:solidFill>
                  <a:srgbClr val="1891C3"/>
                </a:solidFill>
              </a:rPr>
              <a:t>dimitri.scronias@inserm.fr</a:t>
            </a:r>
          </a:p>
        </p:txBody>
      </p:sp>
      <p:pic>
        <p:nvPicPr>
          <p:cNvPr id="9" name="Graphique 8" descr="Enveloppe contour">
            <a:extLst>
              <a:ext uri="{FF2B5EF4-FFF2-40B4-BE49-F238E27FC236}">
                <a16:creationId xmlns:a16="http://schemas.microsoft.com/office/drawing/2014/main" id="{B5B12362-E852-FC6C-1FF9-86A98ED14B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560" y="4899804"/>
            <a:ext cx="446986" cy="446986"/>
          </a:xfrm>
          <a:prstGeom prst="rect">
            <a:avLst/>
          </a:prstGeom>
        </p:spPr>
      </p:pic>
    </p:spTree>
    <p:extLst>
      <p:ext uri="{BB962C8B-B14F-4D97-AF65-F5344CB8AC3E}">
        <p14:creationId xmlns:p14="http://schemas.microsoft.com/office/powerpoint/2010/main" val="386809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838200" y="2766218"/>
            <a:ext cx="10515600" cy="1325563"/>
          </a:xfrm>
        </p:spPr>
        <p:txBody>
          <a:bodyPr/>
          <a:lstStyle/>
          <a:p>
            <a:r>
              <a:rPr lang="en-US" dirty="0">
                <a:solidFill>
                  <a:srgbClr val="7F7DB0"/>
                </a:solidFill>
              </a:rPr>
              <a:t>I. Defining needs</a:t>
            </a:r>
          </a:p>
        </p:txBody>
      </p:sp>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Espace réservé du numéro de diapositive 2">
            <a:extLst>
              <a:ext uri="{FF2B5EF4-FFF2-40B4-BE49-F238E27FC236}">
                <a16:creationId xmlns:a16="http://schemas.microsoft.com/office/drawing/2014/main" id="{D9F4FDB8-C964-5A0C-3994-D78A12D4473B}"/>
              </a:ext>
            </a:extLst>
          </p:cNvPr>
          <p:cNvSpPr>
            <a:spLocks noGrp="1"/>
          </p:cNvSpPr>
          <p:nvPr>
            <p:ph type="sldNum" sz="quarter" idx="12"/>
          </p:nvPr>
        </p:nvSpPr>
        <p:spPr/>
        <p:txBody>
          <a:bodyPr/>
          <a:lstStyle/>
          <a:p>
            <a:fld id="{6F3806FF-9E51-4331-BB90-F49EFA1FA4FC}" type="slidenum">
              <a:rPr lang="fr-FR" smtClean="0"/>
              <a:t>12</a:t>
            </a:fld>
            <a:endParaRPr lang="fr-FR"/>
          </a:p>
        </p:txBody>
      </p:sp>
    </p:spTree>
    <p:extLst>
      <p:ext uri="{BB962C8B-B14F-4D97-AF65-F5344CB8AC3E}">
        <p14:creationId xmlns:p14="http://schemas.microsoft.com/office/powerpoint/2010/main" val="3667479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4351338"/>
          </a:xfrm>
        </p:spPr>
        <p:txBody>
          <a:bodyPr/>
          <a:lstStyle/>
          <a:p>
            <a:pPr marL="514350" indent="-514350">
              <a:buFont typeface="+mj-lt"/>
              <a:buAutoNum type="arabicPeriod"/>
            </a:pPr>
            <a:r>
              <a:rPr lang="en-US" dirty="0"/>
              <a:t>Defining data and data science: what it is, what it is not</a:t>
            </a:r>
          </a:p>
          <a:p>
            <a:pPr marL="514350" indent="-514350">
              <a:buFont typeface="+mj-lt"/>
              <a:buAutoNum type="arabicPeriod"/>
            </a:pPr>
            <a:r>
              <a:rPr lang="en-US" dirty="0"/>
              <a:t>Planning your analyses: </a:t>
            </a:r>
          </a:p>
          <a:p>
            <a:pPr marL="971550" lvl="1" indent="-514350">
              <a:buFont typeface="+mj-lt"/>
              <a:buAutoNum type="arabicPeriod"/>
            </a:pPr>
            <a:r>
              <a:rPr lang="en-US" dirty="0"/>
              <a:t>Doing a data analysis plan</a:t>
            </a:r>
          </a:p>
          <a:p>
            <a:pPr marL="971550" lvl="1" indent="-514350">
              <a:buFont typeface="+mj-lt"/>
              <a:buAutoNum type="arabicPeriod"/>
            </a:pPr>
            <a:r>
              <a:rPr lang="en-US" dirty="0"/>
              <a:t>Data types</a:t>
            </a:r>
          </a:p>
          <a:p>
            <a:pPr marL="971550" lvl="1" indent="-514350">
              <a:buFont typeface="+mj-lt"/>
              <a:buAutoNum type="arabicPeriod"/>
            </a:pPr>
            <a:r>
              <a:rPr lang="en-US" dirty="0"/>
              <a:t>Modelling strategies</a:t>
            </a:r>
          </a:p>
          <a:p>
            <a:pPr marL="971550" lvl="1" indent="-514350">
              <a:buFont typeface="+mj-lt"/>
              <a:buAutoNum type="arabicPeriod"/>
            </a:pPr>
            <a:r>
              <a:rPr lang="en-US" dirty="0"/>
              <a:t>Pre-hoc variable selection</a:t>
            </a:r>
          </a:p>
          <a:p>
            <a:pPr marL="971550" lvl="1" indent="-514350">
              <a:buFont typeface="+mj-lt"/>
              <a:buAutoNum type="arabicPeriod"/>
            </a:pPr>
            <a:r>
              <a:rPr lang="en-US" dirty="0"/>
              <a:t>Tools and software</a:t>
            </a:r>
          </a:p>
          <a:p>
            <a:pPr marL="514350" indent="-514350">
              <a:buFont typeface="+mj-lt"/>
              <a:buAutoNum type="arabicPeriod"/>
            </a:pPr>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What we’ll see</a:t>
            </a:r>
          </a:p>
        </p:txBody>
      </p:sp>
      <p:sp>
        <p:nvSpPr>
          <p:cNvPr id="2" name="Espace réservé du numéro de diapositive 1">
            <a:extLst>
              <a:ext uri="{FF2B5EF4-FFF2-40B4-BE49-F238E27FC236}">
                <a16:creationId xmlns:a16="http://schemas.microsoft.com/office/drawing/2014/main" id="{4C965BA6-6CB3-6A80-38E9-0FECC1BD3BFE}"/>
              </a:ext>
            </a:extLst>
          </p:cNvPr>
          <p:cNvSpPr>
            <a:spLocks noGrp="1"/>
          </p:cNvSpPr>
          <p:nvPr>
            <p:ph type="sldNum" sz="quarter" idx="12"/>
          </p:nvPr>
        </p:nvSpPr>
        <p:spPr/>
        <p:txBody>
          <a:bodyPr/>
          <a:lstStyle/>
          <a:p>
            <a:fld id="{6F3806FF-9E51-4331-BB90-F49EFA1FA4FC}" type="slidenum">
              <a:rPr lang="fr-FR" smtClean="0"/>
              <a:t>13</a:t>
            </a:fld>
            <a:endParaRPr lang="fr-FR"/>
          </a:p>
        </p:txBody>
      </p:sp>
    </p:spTree>
    <p:extLst>
      <p:ext uri="{BB962C8B-B14F-4D97-AF65-F5344CB8AC3E}">
        <p14:creationId xmlns:p14="http://schemas.microsoft.com/office/powerpoint/2010/main" val="413471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Simon Thompson. 2023. Managing Machine Learning Projects: From design to deployment</a:t>
            </a:r>
          </a:p>
          <a:p>
            <a:r>
              <a:rPr lang="en-US" dirty="0"/>
              <a:t>Provost F., Fawcett T. 2013. Data Science for Business: What you need to know about data mining and data-analytic thinking (2013)</a:t>
            </a:r>
          </a:p>
          <a:p>
            <a:r>
              <a:rPr lang="en-US" dirty="0" err="1"/>
              <a:t>Ameisen</a:t>
            </a:r>
            <a:r>
              <a:rPr lang="en-US" dirty="0"/>
              <a:t>, Emmanuel. 2020. Building Machine Learning Powered Applications: Going from Idea to Product</a:t>
            </a:r>
          </a:p>
        </p:txBody>
      </p:sp>
      <p:sp>
        <p:nvSpPr>
          <p:cNvPr id="2" name="Espace réservé du numéro de diapositive 1">
            <a:extLst>
              <a:ext uri="{FF2B5EF4-FFF2-40B4-BE49-F238E27FC236}">
                <a16:creationId xmlns:a16="http://schemas.microsoft.com/office/drawing/2014/main" id="{61B49160-CDC2-BFD1-59A4-8C1365B70D0E}"/>
              </a:ext>
            </a:extLst>
          </p:cNvPr>
          <p:cNvSpPr>
            <a:spLocks noGrp="1"/>
          </p:cNvSpPr>
          <p:nvPr>
            <p:ph type="sldNum" sz="quarter" idx="12"/>
          </p:nvPr>
        </p:nvSpPr>
        <p:spPr/>
        <p:txBody>
          <a:bodyPr/>
          <a:lstStyle/>
          <a:p>
            <a:fld id="{6F3806FF-9E51-4331-BB90-F49EFA1FA4FC}" type="slidenum">
              <a:rPr lang="fr-FR" smtClean="0"/>
              <a:t>14</a:t>
            </a:fld>
            <a:endParaRPr lang="fr-FR"/>
          </a:p>
        </p:txBody>
      </p:sp>
    </p:spTree>
    <p:extLst>
      <p:ext uri="{BB962C8B-B14F-4D97-AF65-F5344CB8AC3E}">
        <p14:creationId xmlns:p14="http://schemas.microsoft.com/office/powerpoint/2010/main" val="3358179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Last advices before starting</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8236789" cy="4351338"/>
          </a:xfrm>
        </p:spPr>
        <p:txBody>
          <a:bodyPr>
            <a:normAutofit lnSpcReduction="10000"/>
          </a:bodyPr>
          <a:lstStyle/>
          <a:p>
            <a:r>
              <a:rPr lang="en-US" dirty="0"/>
              <a:t>For jobs in France, try the APEC: I was called 3-4 times a week for DS/biostatistics positions by recruiters when I posted my CV there</a:t>
            </a:r>
          </a:p>
          <a:p>
            <a:r>
              <a:rPr lang="en-US" dirty="0"/>
              <a:t>Check the average salary for your job on Glassdoor or the APEC, bump that by 10% when negotiating</a:t>
            </a:r>
          </a:p>
          <a:p>
            <a:r>
              <a:rPr lang="en-US" dirty="0"/>
              <a:t>If you want to train for interviews, go to job fairs and talk to </a:t>
            </a:r>
            <a:r>
              <a:rPr lang="en-US" i="1" dirty="0">
                <a:solidFill>
                  <a:srgbClr val="7F7DB0"/>
                </a:solidFill>
              </a:rPr>
              <a:t>literally everyone</a:t>
            </a:r>
          </a:p>
          <a:p>
            <a:pPr lvl="1"/>
            <a:r>
              <a:rPr lang="en-US" dirty="0"/>
              <a:t>Remember you are trying to sell a product: yourself, a capable working professional</a:t>
            </a:r>
          </a:p>
          <a:p>
            <a:r>
              <a:rPr lang="en-US" dirty="0"/>
              <a:t>If your goal is to increase your salary quickly, don’t stay in the same company</a:t>
            </a:r>
          </a:p>
        </p:txBody>
      </p:sp>
      <p:pic>
        <p:nvPicPr>
          <p:cNvPr id="3" name="Image 2" descr="Une femme occasionnelle qui lève le poing">
            <a:extLst>
              <a:ext uri="{FF2B5EF4-FFF2-40B4-BE49-F238E27FC236}">
                <a16:creationId xmlns:a16="http://schemas.microsoft.com/office/drawing/2014/main" id="{3858355F-7FAE-5204-D56B-D9DEE6576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568" y="1123090"/>
            <a:ext cx="1838937" cy="5570738"/>
          </a:xfrm>
          <a:prstGeom prst="rect">
            <a:avLst/>
          </a:prstGeom>
        </p:spPr>
      </p:pic>
      <p:sp>
        <p:nvSpPr>
          <p:cNvPr id="7" name="ZoneTexte 6">
            <a:extLst>
              <a:ext uri="{FF2B5EF4-FFF2-40B4-BE49-F238E27FC236}">
                <a16:creationId xmlns:a16="http://schemas.microsoft.com/office/drawing/2014/main" id="{E3296355-AFF7-B2B6-FE04-849ECB3EAE38}"/>
              </a:ext>
            </a:extLst>
          </p:cNvPr>
          <p:cNvSpPr txBox="1"/>
          <p:nvPr/>
        </p:nvSpPr>
        <p:spPr>
          <a:xfrm>
            <a:off x="5923835" y="6126229"/>
            <a:ext cx="3849529" cy="369332"/>
          </a:xfrm>
          <a:prstGeom prst="rect">
            <a:avLst/>
          </a:prstGeom>
          <a:noFill/>
        </p:spPr>
        <p:txBody>
          <a:bodyPr wrap="square" rtlCol="0">
            <a:spAutoFit/>
          </a:bodyPr>
          <a:lstStyle/>
          <a:p>
            <a:r>
              <a:rPr lang="en-GB" dirty="0">
                <a:latin typeface="Esteban" panose="020B0604020202020204" charset="0"/>
              </a:rPr>
              <a:t>Have fun working until retirement!</a:t>
            </a:r>
          </a:p>
        </p:txBody>
      </p:sp>
      <p:sp>
        <p:nvSpPr>
          <p:cNvPr id="8" name="Espace réservé du numéro de diapositive 7">
            <a:extLst>
              <a:ext uri="{FF2B5EF4-FFF2-40B4-BE49-F238E27FC236}">
                <a16:creationId xmlns:a16="http://schemas.microsoft.com/office/drawing/2014/main" id="{642C6EAB-5105-3729-C4E7-838CBF153A77}"/>
              </a:ext>
            </a:extLst>
          </p:cNvPr>
          <p:cNvSpPr>
            <a:spLocks noGrp="1"/>
          </p:cNvSpPr>
          <p:nvPr>
            <p:ph type="sldNum" sz="quarter" idx="12"/>
          </p:nvPr>
        </p:nvSpPr>
        <p:spPr/>
        <p:txBody>
          <a:bodyPr/>
          <a:lstStyle/>
          <a:p>
            <a:fld id="{6F3806FF-9E51-4331-BB90-F49EFA1FA4FC}" type="slidenum">
              <a:rPr lang="fr-FR" smtClean="0"/>
              <a:t>15</a:t>
            </a:fld>
            <a:endParaRPr lang="fr-FR"/>
          </a:p>
        </p:txBody>
      </p:sp>
    </p:spTree>
    <p:extLst>
      <p:ext uri="{BB962C8B-B14F-4D97-AF65-F5344CB8AC3E}">
        <p14:creationId xmlns:p14="http://schemas.microsoft.com/office/powerpoint/2010/main" val="406540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FF0000"/>
                </a:solidFill>
              </a:rPr>
              <a:t>🌈D</a:t>
            </a:r>
            <a:r>
              <a:rPr lang="en-GB" dirty="0">
                <a:solidFill>
                  <a:srgbClr val="FFC000"/>
                </a:solidFill>
              </a:rPr>
              <a:t>a</a:t>
            </a:r>
            <a:r>
              <a:rPr lang="en-GB" dirty="0">
                <a:solidFill>
                  <a:srgbClr val="FFFF00"/>
                </a:solidFill>
              </a:rPr>
              <a:t>t</a:t>
            </a:r>
            <a:r>
              <a:rPr lang="en-GB" dirty="0">
                <a:solidFill>
                  <a:srgbClr val="92D050"/>
                </a:solidFill>
              </a:rPr>
              <a:t>a</a:t>
            </a:r>
            <a:r>
              <a:rPr lang="en-GB" dirty="0"/>
              <a:t> </a:t>
            </a:r>
            <a:r>
              <a:rPr lang="en-GB" dirty="0">
                <a:solidFill>
                  <a:srgbClr val="00B050"/>
                </a:solidFill>
              </a:rPr>
              <a:t>s</a:t>
            </a:r>
            <a:r>
              <a:rPr lang="en-GB" dirty="0">
                <a:solidFill>
                  <a:srgbClr val="00B0F0"/>
                </a:solidFill>
              </a:rPr>
              <a:t>c</a:t>
            </a:r>
            <a:r>
              <a:rPr lang="en-GB" dirty="0">
                <a:solidFill>
                  <a:srgbClr val="0070C0"/>
                </a:solidFill>
              </a:rPr>
              <a:t>i</a:t>
            </a:r>
            <a:r>
              <a:rPr lang="en-GB" dirty="0">
                <a:solidFill>
                  <a:srgbClr val="002060"/>
                </a:solidFill>
              </a:rPr>
              <a:t>e</a:t>
            </a:r>
            <a:r>
              <a:rPr lang="en-GB" dirty="0">
                <a:solidFill>
                  <a:srgbClr val="7030A0"/>
                </a:solidFill>
              </a:rPr>
              <a:t>n</a:t>
            </a:r>
            <a:r>
              <a:rPr lang="en-GB" dirty="0">
                <a:solidFill>
                  <a:srgbClr val="002060"/>
                </a:solidFill>
              </a:rPr>
              <a:t>c</a:t>
            </a:r>
            <a:r>
              <a:rPr lang="en-GB" dirty="0">
                <a:solidFill>
                  <a:srgbClr val="0070C0"/>
                </a:solidFill>
              </a:rPr>
              <a:t>e🌈</a:t>
            </a:r>
            <a:r>
              <a:rPr lang="en-GB" dirty="0"/>
              <a:t> What? Why?</a:t>
            </a:r>
          </a:p>
        </p:txBody>
      </p:sp>
      <p:sp>
        <p:nvSpPr>
          <p:cNvPr id="3" name="Content Placeholder 5">
            <a:extLst>
              <a:ext uri="{FF2B5EF4-FFF2-40B4-BE49-F238E27FC236}">
                <a16:creationId xmlns:a16="http://schemas.microsoft.com/office/drawing/2014/main" id="{2088EB46-A901-8550-1D63-40EDC895C8AD}"/>
              </a:ext>
            </a:extLst>
          </p:cNvPr>
          <p:cNvSpPr>
            <a:spLocks noGrp="1"/>
          </p:cNvSpPr>
          <p:nvPr>
            <p:ph idx="1"/>
          </p:nvPr>
        </p:nvSpPr>
        <p:spPr>
          <a:xfrm>
            <a:off x="838200" y="1781784"/>
            <a:ext cx="10397648" cy="4351338"/>
          </a:xfrm>
        </p:spPr>
        <p:txBody>
          <a:bodyPr>
            <a:normAutofit/>
          </a:bodyPr>
          <a:lstStyle/>
          <a:p>
            <a:pPr marL="0" indent="0">
              <a:buNone/>
            </a:pPr>
            <a:r>
              <a:rPr lang="en-US" dirty="0"/>
              <a:t>DS involves “principles, processes and techniques for understanding phenomena via the analysis of data” (Provost F., Fawcett T.)</a:t>
            </a:r>
          </a:p>
          <a:p>
            <a:pPr marL="0" indent="0">
              <a:buNone/>
            </a:pPr>
            <a:endParaRPr lang="en-US" dirty="0"/>
          </a:p>
          <a:p>
            <a:pPr marL="0" indent="0">
              <a:buNone/>
            </a:pPr>
            <a:r>
              <a:rPr lang="en-US" dirty="0"/>
              <a:t>Main goal: </a:t>
            </a:r>
            <a:r>
              <a:rPr lang="en-US" dirty="0">
                <a:solidFill>
                  <a:srgbClr val="7F7DB0"/>
                </a:solidFill>
              </a:rPr>
              <a:t>help decision-making</a:t>
            </a:r>
            <a:r>
              <a:rPr lang="en-US" dirty="0"/>
              <a:t> (Data-Driven Decision Making)</a:t>
            </a:r>
          </a:p>
          <a:p>
            <a:pPr marL="0" indent="0">
              <a:buNone/>
            </a:pPr>
            <a:endParaRPr lang="en-US" dirty="0">
              <a:solidFill>
                <a:srgbClr val="7F7DB0"/>
              </a:solidFill>
            </a:endParaRPr>
          </a:p>
          <a:p>
            <a:pPr marL="0" indent="0">
              <a:buNone/>
            </a:pPr>
            <a:r>
              <a:rPr lang="en-US" dirty="0"/>
              <a:t>Avoid uninformed decisions like “we have always done it this way”, counterproductive “intuitive decisions”, or sometimes plain stupidity or dangerous decisions.</a:t>
            </a:r>
          </a:p>
          <a:p>
            <a:pPr marL="0" indent="0">
              <a:buNone/>
            </a:pPr>
            <a:endParaRPr lang="en-US" dirty="0">
              <a:solidFill>
                <a:srgbClr val="7F7DB0"/>
              </a:solidFill>
            </a:endParaRPr>
          </a:p>
          <a:p>
            <a:pPr marL="0" indent="0">
              <a:buNone/>
            </a:pP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2C0B4D1E-1B0C-993D-65AE-0DC5ADB19FE3}"/>
              </a:ext>
            </a:extLst>
          </p:cNvPr>
          <p:cNvSpPr>
            <a:spLocks noGrp="1"/>
          </p:cNvSpPr>
          <p:nvPr>
            <p:ph type="sldNum" sz="quarter" idx="12"/>
          </p:nvPr>
        </p:nvSpPr>
        <p:spPr/>
        <p:txBody>
          <a:bodyPr/>
          <a:lstStyle/>
          <a:p>
            <a:fld id="{6F3806FF-9E51-4331-BB90-F49EFA1FA4FC}" type="slidenum">
              <a:rPr lang="fr-FR" smtClean="0"/>
              <a:t>16</a:t>
            </a:fld>
            <a:endParaRPr lang="fr-FR"/>
          </a:p>
        </p:txBody>
      </p:sp>
    </p:spTree>
    <p:extLst>
      <p:ext uri="{BB962C8B-B14F-4D97-AF65-F5344CB8AC3E}">
        <p14:creationId xmlns:p14="http://schemas.microsoft.com/office/powerpoint/2010/main" val="88084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0070C0"/>
                </a:solidFill>
              </a:rPr>
              <a:t>🌈</a:t>
            </a:r>
            <a:r>
              <a:rPr lang="en-GB" dirty="0">
                <a:solidFill>
                  <a:srgbClr val="FF0000"/>
                </a:solidFill>
              </a:rPr>
              <a:t>D</a:t>
            </a:r>
            <a:r>
              <a:rPr lang="en-GB" dirty="0">
                <a:solidFill>
                  <a:srgbClr val="FFC000"/>
                </a:solidFill>
              </a:rPr>
              <a:t>a</a:t>
            </a:r>
            <a:r>
              <a:rPr lang="en-GB" dirty="0">
                <a:solidFill>
                  <a:srgbClr val="FFFF00"/>
                </a:solidFill>
              </a:rPr>
              <a:t>t</a:t>
            </a:r>
            <a:r>
              <a:rPr lang="en-GB" dirty="0">
                <a:solidFill>
                  <a:srgbClr val="92D050"/>
                </a:solidFill>
              </a:rPr>
              <a:t>a</a:t>
            </a:r>
            <a:r>
              <a:rPr lang="en-GB" dirty="0"/>
              <a:t> </a:t>
            </a:r>
            <a:r>
              <a:rPr lang="en-GB" dirty="0">
                <a:solidFill>
                  <a:srgbClr val="00B050"/>
                </a:solidFill>
              </a:rPr>
              <a:t>s</a:t>
            </a:r>
            <a:r>
              <a:rPr lang="en-GB" dirty="0">
                <a:solidFill>
                  <a:srgbClr val="00B0F0"/>
                </a:solidFill>
              </a:rPr>
              <a:t>c</a:t>
            </a:r>
            <a:r>
              <a:rPr lang="en-GB" dirty="0">
                <a:solidFill>
                  <a:srgbClr val="0070C0"/>
                </a:solidFill>
              </a:rPr>
              <a:t>i</a:t>
            </a:r>
            <a:r>
              <a:rPr lang="en-GB" dirty="0">
                <a:solidFill>
                  <a:srgbClr val="002060"/>
                </a:solidFill>
              </a:rPr>
              <a:t>e</a:t>
            </a:r>
            <a:r>
              <a:rPr lang="en-GB" dirty="0">
                <a:solidFill>
                  <a:srgbClr val="7030A0"/>
                </a:solidFill>
              </a:rPr>
              <a:t>n</a:t>
            </a:r>
            <a:r>
              <a:rPr lang="en-GB" dirty="0">
                <a:solidFill>
                  <a:srgbClr val="002060"/>
                </a:solidFill>
              </a:rPr>
              <a:t>c</a:t>
            </a:r>
            <a:r>
              <a:rPr lang="en-GB" dirty="0">
                <a:solidFill>
                  <a:srgbClr val="0070C0"/>
                </a:solidFill>
              </a:rPr>
              <a:t>e🌈</a:t>
            </a:r>
            <a:r>
              <a:rPr lang="en-GB" dirty="0"/>
              <a:t> What? Why?</a:t>
            </a:r>
          </a:p>
        </p:txBody>
      </p:sp>
      <p:grpSp>
        <p:nvGrpSpPr>
          <p:cNvPr id="7" name="Groupe 6">
            <a:extLst>
              <a:ext uri="{FF2B5EF4-FFF2-40B4-BE49-F238E27FC236}">
                <a16:creationId xmlns:a16="http://schemas.microsoft.com/office/drawing/2014/main" id="{336963E1-76FA-EA29-B30E-95A8E7BEBD2F}"/>
              </a:ext>
            </a:extLst>
          </p:cNvPr>
          <p:cNvGrpSpPr/>
          <p:nvPr/>
        </p:nvGrpSpPr>
        <p:grpSpPr>
          <a:xfrm>
            <a:off x="662836" y="1565428"/>
            <a:ext cx="3996914" cy="5065946"/>
            <a:chOff x="662836" y="1565428"/>
            <a:chExt cx="3996914" cy="5065946"/>
          </a:xfrm>
        </p:grpSpPr>
        <p:pic>
          <p:nvPicPr>
            <p:cNvPr id="8" name="Picture 7">
              <a:extLst>
                <a:ext uri="{FF2B5EF4-FFF2-40B4-BE49-F238E27FC236}">
                  <a16:creationId xmlns:a16="http://schemas.microsoft.com/office/drawing/2014/main" id="{C4B019D7-8DBD-97C8-BF07-8F0331F1B92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2836" y="1565428"/>
              <a:ext cx="3996914" cy="4766635"/>
            </a:xfrm>
            <a:prstGeom prst="rect">
              <a:avLst/>
            </a:prstGeom>
          </p:spPr>
        </p:pic>
        <p:sp>
          <p:nvSpPr>
            <p:cNvPr id="2" name="TextBox 1">
              <a:extLst>
                <a:ext uri="{FF2B5EF4-FFF2-40B4-BE49-F238E27FC236}">
                  <a16:creationId xmlns:a16="http://schemas.microsoft.com/office/drawing/2014/main" id="{A7090C53-A8D8-A0F0-B359-39BFF931F1C5}"/>
                </a:ext>
              </a:extLst>
            </p:cNvPr>
            <p:cNvSpPr txBox="1"/>
            <p:nvPr/>
          </p:nvSpPr>
          <p:spPr>
            <a:xfrm>
              <a:off x="662836" y="6354375"/>
              <a:ext cx="3871586" cy="276999"/>
            </a:xfrm>
            <a:prstGeom prst="rect">
              <a:avLst/>
            </a:prstGeom>
            <a:noFill/>
          </p:spPr>
          <p:txBody>
            <a:bodyPr wrap="square" rtlCol="0">
              <a:spAutoFit/>
            </a:bodyPr>
            <a:lstStyle/>
            <a:p>
              <a:r>
                <a:rPr lang="fr-FR" sz="1200" dirty="0">
                  <a:solidFill>
                    <a:schemeClr val="tx1">
                      <a:lumMod val="65000"/>
                      <a:lumOff val="35000"/>
                    </a:schemeClr>
                  </a:solidFill>
                  <a:latin typeface="Montserrat" pitchFamily="2" charset="0"/>
                </a:rPr>
                <a:t>Provost F., Fawcett T. Data Science for Business.</a:t>
              </a:r>
              <a:endParaRPr lang="en-GB" sz="1200" dirty="0">
                <a:solidFill>
                  <a:schemeClr val="tx1">
                    <a:lumMod val="65000"/>
                    <a:lumOff val="35000"/>
                  </a:schemeClr>
                </a:solidFill>
                <a:latin typeface="Montserrat" pitchFamily="2" charset="0"/>
              </a:endParaRPr>
            </a:p>
          </p:txBody>
        </p:sp>
      </p:grpSp>
      <p:sp>
        <p:nvSpPr>
          <p:cNvPr id="3" name="Content Placeholder 5">
            <a:extLst>
              <a:ext uri="{FF2B5EF4-FFF2-40B4-BE49-F238E27FC236}">
                <a16:creationId xmlns:a16="http://schemas.microsoft.com/office/drawing/2014/main" id="{2088EB46-A901-8550-1D63-40EDC895C8AD}"/>
              </a:ext>
            </a:extLst>
          </p:cNvPr>
          <p:cNvSpPr>
            <a:spLocks noGrp="1"/>
          </p:cNvSpPr>
          <p:nvPr>
            <p:ph idx="1"/>
          </p:nvPr>
        </p:nvSpPr>
        <p:spPr>
          <a:xfrm>
            <a:off x="5267716" y="1907044"/>
            <a:ext cx="5654980" cy="4351338"/>
          </a:xfrm>
        </p:spPr>
        <p:txBody>
          <a:bodyPr>
            <a:normAutofit/>
          </a:bodyPr>
          <a:lstStyle/>
          <a:p>
            <a:r>
              <a:rPr lang="en-US" dirty="0"/>
              <a:t>Very simplified model of the goal of DS in a firm</a:t>
            </a:r>
          </a:p>
          <a:p>
            <a:endParaRPr lang="en-US" dirty="0"/>
          </a:p>
          <a:p>
            <a:r>
              <a:rPr lang="en-US" dirty="0"/>
              <a:t>DDD associated with increase in productivity in a firm</a:t>
            </a:r>
          </a:p>
          <a:p>
            <a:endParaRPr lang="en-US" dirty="0"/>
          </a:p>
          <a:p>
            <a:r>
              <a:rPr lang="en-US" dirty="0"/>
              <a:t>Keep in mind sometimes DS is not used for decision making! (but that is what we will focus on)</a:t>
            </a:r>
          </a:p>
          <a:p>
            <a:pPr marL="0" indent="0">
              <a:buNone/>
            </a:pPr>
            <a:endParaRPr lang="en-US" dirty="0">
              <a:solidFill>
                <a:srgbClr val="7F7DB0"/>
              </a:solidFill>
            </a:endParaRPr>
          </a:p>
          <a:p>
            <a:pPr marL="0" indent="0">
              <a:buNone/>
            </a:pPr>
            <a:endParaRPr lang="en-US" dirty="0">
              <a:solidFill>
                <a:srgbClr val="7F7DB0"/>
              </a:solidFill>
            </a:endParaRPr>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FE9BC1B4-2C02-5320-1A8E-346223D26E7D}"/>
                  </a:ext>
                </a:extLst>
              </p14:cNvPr>
              <p14:cNvContentPartPr/>
              <p14:nvPr/>
            </p14:nvContentPartPr>
            <p14:xfrm>
              <a:off x="1803659" y="2384591"/>
              <a:ext cx="1880640" cy="360"/>
            </p14:xfrm>
          </p:contentPart>
        </mc:Choice>
        <mc:Fallback xmlns="">
          <p:pic>
            <p:nvPicPr>
              <p:cNvPr id="13" name="Ink 12">
                <a:extLst>
                  <a:ext uri="{FF2B5EF4-FFF2-40B4-BE49-F238E27FC236}">
                    <a16:creationId xmlns:a16="http://schemas.microsoft.com/office/drawing/2014/main" id="{FE9BC1B4-2C02-5320-1A8E-346223D26E7D}"/>
                  </a:ext>
                </a:extLst>
              </p:cNvPr>
              <p:cNvPicPr/>
              <p:nvPr/>
            </p:nvPicPr>
            <p:blipFill>
              <a:blip r:embed="rId6"/>
              <a:stretch>
                <a:fillRect/>
              </a:stretch>
            </p:blipFill>
            <p:spPr>
              <a:xfrm>
                <a:off x="1749659" y="2276951"/>
                <a:ext cx="1988280" cy="216000"/>
              </a:xfrm>
              <a:prstGeom prst="rect">
                <a:avLst/>
              </a:prstGeom>
            </p:spPr>
          </p:pic>
        </mc:Fallback>
      </mc:AlternateContent>
      <p:sp>
        <p:nvSpPr>
          <p:cNvPr id="5" name="Espace réservé du numéro de diapositive 4">
            <a:extLst>
              <a:ext uri="{FF2B5EF4-FFF2-40B4-BE49-F238E27FC236}">
                <a16:creationId xmlns:a16="http://schemas.microsoft.com/office/drawing/2014/main" id="{7022B35D-0FB5-03A0-C5C4-30C42DD6698F}"/>
              </a:ext>
            </a:extLst>
          </p:cNvPr>
          <p:cNvSpPr>
            <a:spLocks noGrp="1"/>
          </p:cNvSpPr>
          <p:nvPr>
            <p:ph type="sldNum" sz="quarter" idx="12"/>
          </p:nvPr>
        </p:nvSpPr>
        <p:spPr/>
        <p:txBody>
          <a:bodyPr/>
          <a:lstStyle/>
          <a:p>
            <a:fld id="{6F3806FF-9E51-4331-BB90-F49EFA1FA4FC}" type="slidenum">
              <a:rPr lang="fr-FR" smtClean="0"/>
              <a:t>17</a:t>
            </a:fld>
            <a:endParaRPr lang="fr-FR"/>
          </a:p>
        </p:txBody>
      </p:sp>
    </p:spTree>
    <p:extLst>
      <p:ext uri="{BB962C8B-B14F-4D97-AF65-F5344CB8AC3E}">
        <p14:creationId xmlns:p14="http://schemas.microsoft.com/office/powerpoint/2010/main" val="63626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Key takeaway </a:t>
            </a:r>
            <a:r>
              <a:rPr lang="en-GB" sz="2800" dirty="0">
                <a:solidFill>
                  <a:schemeClr val="tx1">
                    <a:lumMod val="75000"/>
                    <a:lumOff val="25000"/>
                  </a:schemeClr>
                </a:solidFill>
              </a:rPr>
              <a:t>(for the whole course)</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351338"/>
          </a:xfrm>
        </p:spPr>
        <p:txBody>
          <a:bodyPr>
            <a:normAutofit/>
          </a:bodyPr>
          <a:lstStyle/>
          <a:p>
            <a:pPr marL="0" indent="0">
              <a:buNone/>
            </a:pPr>
            <a:r>
              <a:rPr lang="en-US" dirty="0"/>
              <a:t>Your job is to </a:t>
            </a:r>
            <a:r>
              <a:rPr lang="en-US" dirty="0">
                <a:solidFill>
                  <a:srgbClr val="7F7DB0"/>
                </a:solidFill>
              </a:rPr>
              <a:t>make data interpretable </a:t>
            </a:r>
            <a:r>
              <a:rPr lang="en-US" dirty="0"/>
              <a:t>for decision-makers to make </a:t>
            </a:r>
            <a:r>
              <a:rPr lang="en-US" dirty="0">
                <a:solidFill>
                  <a:srgbClr val="7F7DB0"/>
                </a:solidFill>
              </a:rPr>
              <a:t>informed, data-driven decision.</a:t>
            </a:r>
          </a:p>
          <a:p>
            <a:pPr marL="0" indent="0">
              <a:buNone/>
            </a:pPr>
            <a:endParaRPr lang="en-US" dirty="0"/>
          </a:p>
          <a:p>
            <a:pPr marL="0" indent="0">
              <a:buNone/>
            </a:pPr>
            <a:r>
              <a:rPr lang="en-US" dirty="0"/>
              <a:t>Remember you will be dealing with people that:</a:t>
            </a:r>
          </a:p>
          <a:p>
            <a:r>
              <a:rPr lang="en-US" dirty="0"/>
              <a:t>Do not understand statistics as well as you;</a:t>
            </a:r>
          </a:p>
          <a:p>
            <a:r>
              <a:rPr lang="en-US" dirty="0"/>
              <a:t>May be focused on getting results.</a:t>
            </a:r>
          </a:p>
          <a:p>
            <a:pPr marL="0" indent="0">
              <a:buNone/>
            </a:pPr>
            <a:endParaRPr lang="en-US" dirty="0">
              <a:solidFill>
                <a:srgbClr val="7F7DB0"/>
              </a:solidFill>
            </a:endParaRPr>
          </a:p>
          <a:p>
            <a:pPr marL="0" indent="0">
              <a:buNone/>
            </a:pPr>
            <a:r>
              <a:rPr lang="en-US" dirty="0"/>
              <a:t>Key skill: learning how to simplify complicated findings from </a:t>
            </a:r>
            <a:r>
              <a:rPr lang="en-US" dirty="0">
                <a:solidFill>
                  <a:srgbClr val="1891C3"/>
                </a:solidFill>
              </a:rPr>
              <a:t>data</a:t>
            </a:r>
          </a:p>
        </p:txBody>
      </p:sp>
      <p:sp>
        <p:nvSpPr>
          <p:cNvPr id="2" name="Espace réservé du numéro de diapositive 1">
            <a:extLst>
              <a:ext uri="{FF2B5EF4-FFF2-40B4-BE49-F238E27FC236}">
                <a16:creationId xmlns:a16="http://schemas.microsoft.com/office/drawing/2014/main" id="{9B733644-73E7-3A85-AD99-199F9853C5AC}"/>
              </a:ext>
            </a:extLst>
          </p:cNvPr>
          <p:cNvSpPr>
            <a:spLocks noGrp="1"/>
          </p:cNvSpPr>
          <p:nvPr>
            <p:ph type="sldNum" sz="quarter" idx="12"/>
          </p:nvPr>
        </p:nvSpPr>
        <p:spPr/>
        <p:txBody>
          <a:bodyPr/>
          <a:lstStyle/>
          <a:p>
            <a:fld id="{6F3806FF-9E51-4331-BB90-F49EFA1FA4FC}" type="slidenum">
              <a:rPr lang="fr-FR" smtClean="0"/>
              <a:t>18</a:t>
            </a:fld>
            <a:endParaRPr lang="fr-FR"/>
          </a:p>
        </p:txBody>
      </p:sp>
    </p:spTree>
    <p:extLst>
      <p:ext uri="{BB962C8B-B14F-4D97-AF65-F5344CB8AC3E}">
        <p14:creationId xmlns:p14="http://schemas.microsoft.com/office/powerpoint/2010/main" val="85449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But what is </a:t>
            </a:r>
            <a:r>
              <a:rPr lang="en-GB" dirty="0">
                <a:solidFill>
                  <a:srgbClr val="7F7DB0"/>
                </a:solidFill>
              </a:rPr>
              <a:t>data</a:t>
            </a:r>
            <a:r>
              <a:rPr lang="en-GB" dirty="0">
                <a:solidFill>
                  <a:schemeClr val="tx1">
                    <a:lumMod val="75000"/>
                    <a:lumOff val="25000"/>
                  </a:schemeClr>
                </a:solidFill>
              </a:rPr>
              <a:t>?</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00852"/>
          </a:xfrm>
        </p:spPr>
        <p:txBody>
          <a:bodyPr>
            <a:normAutofit/>
          </a:bodyPr>
          <a:lstStyle/>
          <a:p>
            <a:pPr marL="0" indent="0" algn="ctr">
              <a:buNone/>
            </a:pPr>
            <a:r>
              <a:rPr lang="en-US" dirty="0"/>
              <a:t>“</a:t>
            </a:r>
            <a:r>
              <a:rPr lang="en-US" dirty="0">
                <a:solidFill>
                  <a:srgbClr val="7F7DB0"/>
                </a:solidFill>
              </a:rPr>
              <a:t>Factual information</a:t>
            </a:r>
            <a:r>
              <a:rPr lang="en-US" dirty="0"/>
              <a:t> (such as measurements or statistics) used as a basis for reasoning, discussion, or calculation”</a:t>
            </a:r>
          </a:p>
          <a:p>
            <a:pPr marL="0" indent="0">
              <a:buNone/>
            </a:pPr>
            <a:r>
              <a:rPr lang="en-US" sz="2000" dirty="0"/>
              <a:t>— Merriam-Webster</a:t>
            </a:r>
          </a:p>
          <a:p>
            <a:pPr marL="0" indent="0">
              <a:buNone/>
            </a:pPr>
            <a:endParaRPr lang="en-US" sz="2000" dirty="0"/>
          </a:p>
          <a:p>
            <a:pPr marL="0" indent="0" algn="ctr">
              <a:buNone/>
            </a:pPr>
            <a:r>
              <a:rPr lang="en-US" dirty="0"/>
              <a:t>“The word ‘data’ is commonly used to refer to </a:t>
            </a:r>
            <a:r>
              <a:rPr lang="en-US" dirty="0">
                <a:solidFill>
                  <a:srgbClr val="7F7DB0"/>
                </a:solidFill>
              </a:rPr>
              <a:t>records</a:t>
            </a:r>
            <a:r>
              <a:rPr lang="en-US" dirty="0"/>
              <a:t> or </a:t>
            </a:r>
            <a:r>
              <a:rPr lang="en-US" dirty="0">
                <a:solidFill>
                  <a:srgbClr val="7F7DB0"/>
                </a:solidFill>
              </a:rPr>
              <a:t>recordings </a:t>
            </a:r>
            <a:r>
              <a:rPr lang="en-US" dirty="0"/>
              <a:t>encoded  for use in computer, but is more widely used to refer to </a:t>
            </a:r>
            <a:r>
              <a:rPr lang="en-US" dirty="0">
                <a:solidFill>
                  <a:srgbClr val="7F7DB0"/>
                </a:solidFill>
              </a:rPr>
              <a:t>statistical observations </a:t>
            </a:r>
            <a:r>
              <a:rPr lang="en-US" dirty="0"/>
              <a:t>and other </a:t>
            </a:r>
            <a:r>
              <a:rPr lang="en-US" dirty="0">
                <a:solidFill>
                  <a:srgbClr val="7F7DB0"/>
                </a:solidFill>
              </a:rPr>
              <a:t>recording or collections of evidence</a:t>
            </a:r>
            <a:r>
              <a:rPr lang="en-US" dirty="0"/>
              <a:t>”</a:t>
            </a:r>
          </a:p>
          <a:p>
            <a:pPr marL="0" indent="0">
              <a:buNone/>
            </a:pPr>
            <a:r>
              <a:rPr lang="en-US" sz="2000" dirty="0"/>
              <a:t>— Zins C. (2007). Conceptual approaches for defining data, information and knowledge.</a:t>
            </a:r>
            <a:endParaRPr lang="en-US" dirty="0"/>
          </a:p>
          <a:p>
            <a:pPr marL="0" indent="0">
              <a:buNone/>
            </a:pPr>
            <a:endParaRPr lang="en-US" sz="2000" dirty="0">
              <a:latin typeface="Montserrat" pitchFamily="2" charset="0"/>
            </a:endParaRPr>
          </a:p>
          <a:p>
            <a:pPr marL="0" indent="0">
              <a:buNone/>
            </a:pPr>
            <a:r>
              <a:rPr lang="en-US" dirty="0"/>
              <a:t>The article above contains more than </a:t>
            </a:r>
            <a:r>
              <a:rPr lang="en-US" dirty="0">
                <a:solidFill>
                  <a:srgbClr val="1891C3"/>
                </a:solidFill>
              </a:rPr>
              <a:t>40 definitions </a:t>
            </a:r>
            <a:r>
              <a:rPr lang="en-US" dirty="0"/>
              <a:t>for data.</a:t>
            </a: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0E300CDE-D73C-B1A8-D17C-2764904ADB27}"/>
              </a:ext>
            </a:extLst>
          </p:cNvPr>
          <p:cNvSpPr>
            <a:spLocks noGrp="1"/>
          </p:cNvSpPr>
          <p:nvPr>
            <p:ph type="sldNum" sz="quarter" idx="12"/>
          </p:nvPr>
        </p:nvSpPr>
        <p:spPr/>
        <p:txBody>
          <a:bodyPr/>
          <a:lstStyle/>
          <a:p>
            <a:fld id="{6F3806FF-9E51-4331-BB90-F49EFA1FA4FC}" type="slidenum">
              <a:rPr lang="fr-FR" smtClean="0"/>
              <a:t>19</a:t>
            </a:fld>
            <a:endParaRPr lang="fr-FR"/>
          </a:p>
        </p:txBody>
      </p:sp>
    </p:spTree>
    <p:extLst>
      <p:ext uri="{BB962C8B-B14F-4D97-AF65-F5344CB8AC3E}">
        <p14:creationId xmlns:p14="http://schemas.microsoft.com/office/powerpoint/2010/main" val="115392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US"/>
              <a:t>What is this class about?</a:t>
            </a:r>
          </a:p>
        </p:txBody>
      </p:sp>
      <p:pic>
        <p:nvPicPr>
          <p:cNvPr id="8" name="Picture 7" descr="A blue and black background&#10;&#10;Description automatically generated">
            <a:extLst>
              <a:ext uri="{FF2B5EF4-FFF2-40B4-BE49-F238E27FC236}">
                <a16:creationId xmlns:a16="http://schemas.microsoft.com/office/drawing/2014/main" id="{D72DF58A-B902-84A7-AFEE-EE67197645C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Content Placeholder 5">
            <a:extLst>
              <a:ext uri="{FF2B5EF4-FFF2-40B4-BE49-F238E27FC236}">
                <a16:creationId xmlns:a16="http://schemas.microsoft.com/office/drawing/2014/main" id="{8C2F34D4-BBBF-E3A8-FA2E-2BB158F221E3}"/>
              </a:ext>
            </a:extLst>
          </p:cNvPr>
          <p:cNvSpPr>
            <a:spLocks noGrp="1"/>
          </p:cNvSpPr>
          <p:nvPr>
            <p:ph idx="1"/>
          </p:nvPr>
        </p:nvSpPr>
        <p:spPr>
          <a:xfrm>
            <a:off x="838199" y="1825625"/>
            <a:ext cx="10515599" cy="4351338"/>
          </a:xfrm>
        </p:spPr>
        <p:txBody>
          <a:bodyPr>
            <a:normAutofit/>
          </a:bodyPr>
          <a:lstStyle/>
          <a:p>
            <a:r>
              <a:rPr lang="en-US" dirty="0"/>
              <a:t>Make you think critically about data and statistical methods</a:t>
            </a:r>
          </a:p>
          <a:p>
            <a:r>
              <a:rPr lang="en-US" dirty="0"/>
              <a:t>Basics you should be able to do/think about as a statistician, data scientist, etc.</a:t>
            </a:r>
          </a:p>
          <a:p>
            <a:r>
              <a:rPr lang="en-US" dirty="0"/>
              <a:t>Issues and difficulties surrounding data you will encounter in your work</a:t>
            </a:r>
          </a:p>
          <a:p>
            <a:pPr lvl="1"/>
            <a:r>
              <a:rPr lang="en-US" dirty="0"/>
              <a:t>Mainly targeted to people working directly on raw data…</a:t>
            </a:r>
          </a:p>
          <a:p>
            <a:pPr lvl="1"/>
            <a:r>
              <a:rPr lang="en-US" dirty="0"/>
              <a:t>However, you can still benefit from it even if you won’t: everybody works using data at some point</a:t>
            </a:r>
          </a:p>
          <a:p>
            <a:r>
              <a:rPr lang="en-US" dirty="0"/>
              <a:t>Practical exercises using (mainly) dirty data</a:t>
            </a:r>
          </a:p>
        </p:txBody>
      </p:sp>
      <p:sp>
        <p:nvSpPr>
          <p:cNvPr id="4" name="Espace réservé du numéro de diapositive 3">
            <a:extLst>
              <a:ext uri="{FF2B5EF4-FFF2-40B4-BE49-F238E27FC236}">
                <a16:creationId xmlns:a16="http://schemas.microsoft.com/office/drawing/2014/main" id="{190E83C2-F38A-7B0B-B98D-79D364B5DD8A}"/>
              </a:ext>
            </a:extLst>
          </p:cNvPr>
          <p:cNvSpPr>
            <a:spLocks noGrp="1"/>
          </p:cNvSpPr>
          <p:nvPr>
            <p:ph type="sldNum" sz="quarter" idx="12"/>
          </p:nvPr>
        </p:nvSpPr>
        <p:spPr/>
        <p:txBody>
          <a:bodyPr/>
          <a:lstStyle/>
          <a:p>
            <a:fld id="{6F3806FF-9E51-4331-BB90-F49EFA1FA4FC}" type="slidenum">
              <a:rPr lang="fr-FR" smtClean="0"/>
              <a:t>2</a:t>
            </a:fld>
            <a:endParaRPr lang="fr-FR"/>
          </a:p>
        </p:txBody>
      </p:sp>
    </p:spTree>
    <p:extLst>
      <p:ext uri="{BB962C8B-B14F-4D97-AF65-F5344CB8AC3E}">
        <p14:creationId xmlns:p14="http://schemas.microsoft.com/office/powerpoint/2010/main" val="28678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Deconstructing</a:t>
            </a:r>
            <a:r>
              <a:rPr lang="en-GB" dirty="0">
                <a:solidFill>
                  <a:schemeClr val="tx1">
                    <a:lumMod val="75000"/>
                    <a:lumOff val="25000"/>
                  </a:schemeClr>
                </a:solidFill>
              </a:rPr>
              <a:t> </a:t>
            </a:r>
            <a:r>
              <a:rPr lang="en-GB" dirty="0">
                <a:solidFill>
                  <a:srgbClr val="7F7DB0"/>
                </a:solidFill>
              </a:rPr>
              <a:t>data</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Data comes from Latin “</a:t>
            </a:r>
            <a:r>
              <a:rPr lang="en-US" i="1" dirty="0"/>
              <a:t>dare</a:t>
            </a:r>
            <a:r>
              <a:rPr lang="en-US" dirty="0"/>
              <a:t>”, “to give”.</a:t>
            </a:r>
          </a:p>
          <a:p>
            <a:pPr marL="0" indent="0">
              <a:buNone/>
            </a:pPr>
            <a:endParaRPr lang="en-GB" dirty="0"/>
          </a:p>
          <a:p>
            <a:pPr marL="0" indent="0" algn="ctr">
              <a:buNone/>
            </a:pPr>
            <a:r>
              <a:rPr lang="en-GB" dirty="0"/>
              <a:t>“Data are (or datum is) an </a:t>
            </a:r>
            <a:r>
              <a:rPr lang="en-GB" dirty="0">
                <a:solidFill>
                  <a:srgbClr val="7F7DB0"/>
                </a:solidFill>
              </a:rPr>
              <a:t>abstraction</a:t>
            </a:r>
            <a:r>
              <a:rPr lang="en-GB" dirty="0"/>
              <a:t>. I mean, the concept of ‘data’ or ‘datum’ suggests that there is something there that is purely given and that can be known as such. The last one hundred years of (late) philosophic discussion and, of course, many hundred years before, have shown that there is nothing like ‘the given’ or ‘naked facts’ but </a:t>
            </a:r>
            <a:r>
              <a:rPr lang="en-GB" dirty="0">
                <a:solidFill>
                  <a:srgbClr val="7F7DB0"/>
                </a:solidFill>
              </a:rPr>
              <a:t>that every (human) experience/knowledge is biased</a:t>
            </a:r>
            <a:r>
              <a:rPr lang="en-GB" dirty="0"/>
              <a:t>.”</a:t>
            </a:r>
          </a:p>
          <a:p>
            <a:pPr marL="0" indent="0">
              <a:buNone/>
            </a:pPr>
            <a:r>
              <a:rPr lang="en-US" sz="2000" dirty="0"/>
              <a:t>— Zins C. (2007). Conceptual approaches for defining data, information and knowledge.</a:t>
            </a:r>
          </a:p>
          <a:p>
            <a:pPr marL="0" indent="0" algn="ctr">
              <a:buNone/>
            </a:pPr>
            <a:endParaRPr lang="en-GB" dirty="0"/>
          </a:p>
          <a:p>
            <a:pPr marL="0" indent="0" algn="ctr">
              <a:buNone/>
            </a:pPr>
            <a:endParaRPr lang="en-US" dirty="0"/>
          </a:p>
          <a:p>
            <a:pPr marL="0" indent="0">
              <a:buNone/>
            </a:pPr>
            <a:endParaRPr lang="en-US" sz="2000" dirty="0">
              <a:latin typeface="Montserrat" pitchFamily="2" charset="0"/>
            </a:endParaRPr>
          </a:p>
          <a:p>
            <a:pPr marL="0" indent="0">
              <a:buNone/>
            </a:pPr>
            <a:endParaRPr lang="en-US" dirty="0">
              <a:latin typeface="Montserrat" pitchFamily="2" charset="0"/>
            </a:endParaRPr>
          </a:p>
          <a:p>
            <a:pPr marL="0" indent="0">
              <a:buNone/>
            </a:pP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644C116F-6E38-77FA-53D2-BED8833E048A}"/>
              </a:ext>
            </a:extLst>
          </p:cNvPr>
          <p:cNvSpPr>
            <a:spLocks noGrp="1"/>
          </p:cNvSpPr>
          <p:nvPr>
            <p:ph type="sldNum" sz="quarter" idx="12"/>
          </p:nvPr>
        </p:nvSpPr>
        <p:spPr/>
        <p:txBody>
          <a:bodyPr/>
          <a:lstStyle/>
          <a:p>
            <a:fld id="{6F3806FF-9E51-4331-BB90-F49EFA1FA4FC}" type="slidenum">
              <a:rPr lang="fr-FR" smtClean="0"/>
              <a:t>20</a:t>
            </a:fld>
            <a:endParaRPr lang="fr-FR"/>
          </a:p>
        </p:txBody>
      </p:sp>
    </p:spTree>
    <p:extLst>
      <p:ext uri="{BB962C8B-B14F-4D97-AF65-F5344CB8AC3E}">
        <p14:creationId xmlns:p14="http://schemas.microsoft.com/office/powerpoint/2010/main" val="426674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as </a:t>
            </a:r>
            <a:r>
              <a:rPr lang="en-GB" dirty="0">
                <a:solidFill>
                  <a:srgbClr val="7F7DB0"/>
                </a:solidFill>
              </a:rPr>
              <a:t>obtained</a:t>
            </a:r>
            <a:r>
              <a:rPr lang="en-GB" dirty="0">
                <a:solidFill>
                  <a:schemeClr val="tx1">
                    <a:lumMod val="75000"/>
                    <a:lumOff val="25000"/>
                  </a:schemeClr>
                </a:solidFill>
              </a:rPr>
              <a:t>, not </a:t>
            </a:r>
            <a:r>
              <a:rPr lang="en-GB" dirty="0">
                <a:solidFill>
                  <a:srgbClr val="7F7DB0"/>
                </a:solidFill>
              </a:rPr>
              <a:t>given</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Good data is difficult to obtain:</a:t>
            </a:r>
          </a:p>
          <a:p>
            <a:pPr>
              <a:buFontTx/>
              <a:buChar char="-"/>
            </a:pPr>
            <a:r>
              <a:rPr lang="en-US" dirty="0"/>
              <a:t>Questionnaires, often costly and difficult to administer</a:t>
            </a:r>
          </a:p>
          <a:p>
            <a:pPr>
              <a:buFontTx/>
              <a:buChar char="-"/>
            </a:pPr>
            <a:r>
              <a:rPr lang="en-US" dirty="0"/>
              <a:t>(Underpaid) workers that label millions of images for generative AI</a:t>
            </a:r>
          </a:p>
          <a:p>
            <a:pPr>
              <a:buFontTx/>
              <a:buChar char="-"/>
            </a:pPr>
            <a:r>
              <a:rPr lang="en-US" dirty="0"/>
              <a:t>Human input in software (e.g. emergency services, hospitals…)</a:t>
            </a:r>
          </a:p>
          <a:p>
            <a:pPr>
              <a:buFontTx/>
              <a:buChar char="-"/>
            </a:pPr>
            <a:r>
              <a:rPr lang="en-US" dirty="0"/>
              <a:t>Complicated pipelines of automated systems (e.g. French National Health Insurance)</a:t>
            </a:r>
          </a:p>
          <a:p>
            <a:pPr marL="0" indent="0">
              <a:buNone/>
            </a:pPr>
            <a:endParaRPr lang="en-US" dirty="0"/>
          </a:p>
          <a:p>
            <a:pPr marL="0" indent="0">
              <a:buNone/>
            </a:pPr>
            <a:r>
              <a:rPr lang="en-US" dirty="0"/>
              <a:t>These are the first layers of human </a:t>
            </a:r>
            <a:r>
              <a:rPr lang="en-US" dirty="0">
                <a:solidFill>
                  <a:srgbClr val="7F7DB0"/>
                </a:solidFill>
              </a:rPr>
              <a:t>biases</a:t>
            </a:r>
            <a:r>
              <a:rPr lang="en-US" dirty="0"/>
              <a:t>, </a:t>
            </a:r>
            <a:r>
              <a:rPr lang="en-US" dirty="0">
                <a:solidFill>
                  <a:srgbClr val="7F7DB0"/>
                </a:solidFill>
              </a:rPr>
              <a:t>subjectivity</a:t>
            </a:r>
            <a:r>
              <a:rPr lang="en-US" dirty="0"/>
              <a:t> or potential </a:t>
            </a:r>
            <a:r>
              <a:rPr lang="en-US" dirty="0">
                <a:solidFill>
                  <a:srgbClr val="7F7DB0"/>
                </a:solidFill>
              </a:rPr>
              <a:t>errors</a:t>
            </a:r>
            <a:r>
              <a:rPr lang="en-US" dirty="0"/>
              <a:t> than can bias your data</a:t>
            </a:r>
          </a:p>
          <a:p>
            <a:pPr marL="0" indent="0">
              <a:buNone/>
            </a:pPr>
            <a:endParaRPr lang="en-US" sz="2000" dirty="0">
              <a:latin typeface="Montserrat" pitchFamily="2" charset="0"/>
            </a:endParaRPr>
          </a:p>
          <a:p>
            <a:pPr marL="0" indent="0">
              <a:buNone/>
            </a:pPr>
            <a:endParaRPr lang="en-US" dirty="0">
              <a:latin typeface="Montserrat" pitchFamily="2" charset="0"/>
            </a:endParaRPr>
          </a:p>
          <a:p>
            <a:pPr marL="0" indent="0">
              <a:buNone/>
            </a:pP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BD27FBD0-9ADC-469B-CF7C-728E422CBE85}"/>
              </a:ext>
            </a:extLst>
          </p:cNvPr>
          <p:cNvSpPr>
            <a:spLocks noGrp="1"/>
          </p:cNvSpPr>
          <p:nvPr>
            <p:ph type="sldNum" sz="quarter" idx="12"/>
          </p:nvPr>
        </p:nvSpPr>
        <p:spPr/>
        <p:txBody>
          <a:bodyPr/>
          <a:lstStyle/>
          <a:p>
            <a:fld id="{6F3806FF-9E51-4331-BB90-F49EFA1FA4FC}" type="slidenum">
              <a:rPr lang="fr-FR" smtClean="0"/>
              <a:t>21</a:t>
            </a:fld>
            <a:endParaRPr lang="fr-FR"/>
          </a:p>
        </p:txBody>
      </p:sp>
    </p:spTree>
    <p:extLst>
      <p:ext uri="{BB962C8B-B14F-4D97-AF65-F5344CB8AC3E}">
        <p14:creationId xmlns:p14="http://schemas.microsoft.com/office/powerpoint/2010/main" val="142204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as </a:t>
            </a:r>
            <a:r>
              <a:rPr lang="en-GB" dirty="0" err="1">
                <a:solidFill>
                  <a:srgbClr val="7F7DB0"/>
                </a:solidFill>
              </a:rPr>
              <a:t>capta</a:t>
            </a:r>
            <a:r>
              <a:rPr lang="en-GB" dirty="0">
                <a:solidFill>
                  <a:srgbClr val="7F7DB0"/>
                </a:solidFill>
              </a:rPr>
              <a:t> (1)</a:t>
            </a:r>
          </a:p>
        </p:txBody>
      </p:sp>
      <p:sp>
        <p:nvSpPr>
          <p:cNvPr id="7" name="Content Placeholder 5">
            <a:extLst>
              <a:ext uri="{FF2B5EF4-FFF2-40B4-BE49-F238E27FC236}">
                <a16:creationId xmlns:a16="http://schemas.microsoft.com/office/drawing/2014/main" id="{B2A8505E-5AAF-26E7-608E-EEA13F130CD3}"/>
              </a:ext>
            </a:extLst>
          </p:cNvPr>
          <p:cNvSpPr>
            <a:spLocks noGrp="1"/>
          </p:cNvSpPr>
          <p:nvPr>
            <p:ph idx="1"/>
          </p:nvPr>
        </p:nvSpPr>
        <p:spPr>
          <a:xfrm>
            <a:off x="838200" y="1781784"/>
            <a:ext cx="10397648" cy="1563396"/>
          </a:xfrm>
        </p:spPr>
        <p:txBody>
          <a:bodyPr>
            <a:normAutofit/>
          </a:bodyPr>
          <a:lstStyle/>
          <a:p>
            <a:pPr marL="0" indent="0">
              <a:buNone/>
            </a:pPr>
            <a:r>
              <a:rPr lang="fr-FR" dirty="0"/>
              <a:t>Johanna Drucker (</a:t>
            </a:r>
            <a:r>
              <a:rPr lang="fr-FR" dirty="0" err="1"/>
              <a:t>researcher</a:t>
            </a:r>
            <a:r>
              <a:rPr lang="fr-FR" dirty="0"/>
              <a:t> in digital </a:t>
            </a:r>
            <a:r>
              <a:rPr lang="fr-FR" dirty="0" err="1"/>
              <a:t>humanities</a:t>
            </a:r>
            <a:r>
              <a:rPr lang="fr-FR" dirty="0"/>
              <a:t>) </a:t>
            </a:r>
            <a:r>
              <a:rPr lang="en-US" dirty="0"/>
              <a:t>talks of </a:t>
            </a:r>
            <a:r>
              <a:rPr lang="en-US" dirty="0" err="1">
                <a:solidFill>
                  <a:srgbClr val="7F7DB0"/>
                </a:solidFill>
              </a:rPr>
              <a:t>capta</a:t>
            </a:r>
            <a:r>
              <a:rPr lang="en-US" dirty="0"/>
              <a:t>: “</a:t>
            </a:r>
            <a:r>
              <a:rPr lang="en-GB" i="1" dirty="0"/>
              <a:t>Data are </a:t>
            </a:r>
            <a:r>
              <a:rPr lang="en-GB" i="1" dirty="0" err="1"/>
              <a:t>capta</a:t>
            </a:r>
            <a:r>
              <a:rPr lang="en-GB" dirty="0"/>
              <a:t>, taken not given, constructed as an interpretation of the phenomenal world, not inherent in it.”</a:t>
            </a:r>
          </a:p>
        </p:txBody>
      </p:sp>
      <p:sp>
        <p:nvSpPr>
          <p:cNvPr id="2" name="Espace réservé du numéro de diapositive 1">
            <a:extLst>
              <a:ext uri="{FF2B5EF4-FFF2-40B4-BE49-F238E27FC236}">
                <a16:creationId xmlns:a16="http://schemas.microsoft.com/office/drawing/2014/main" id="{365872AF-1820-3AB0-816A-766F55221A5C}"/>
              </a:ext>
            </a:extLst>
          </p:cNvPr>
          <p:cNvSpPr>
            <a:spLocks noGrp="1"/>
          </p:cNvSpPr>
          <p:nvPr>
            <p:ph type="sldNum" sz="quarter" idx="12"/>
          </p:nvPr>
        </p:nvSpPr>
        <p:spPr/>
        <p:txBody>
          <a:bodyPr/>
          <a:lstStyle/>
          <a:p>
            <a:fld id="{6F3806FF-9E51-4331-BB90-F49EFA1FA4FC}" type="slidenum">
              <a:rPr lang="fr-FR" smtClean="0"/>
              <a:t>22</a:t>
            </a:fld>
            <a:endParaRPr lang="fr-FR"/>
          </a:p>
        </p:txBody>
      </p:sp>
      <p:pic>
        <p:nvPicPr>
          <p:cNvPr id="9" name="Picture 8" descr="A drawing of a tree&#10;&#10;Description automatically generated">
            <a:extLst>
              <a:ext uri="{FF2B5EF4-FFF2-40B4-BE49-F238E27FC236}">
                <a16:creationId xmlns:a16="http://schemas.microsoft.com/office/drawing/2014/main" id="{AB4A95D1-6715-1128-F403-6ABAC7249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152" y="3140132"/>
            <a:ext cx="2667464" cy="3294432"/>
          </a:xfrm>
          <a:prstGeom prst="rect">
            <a:avLst/>
          </a:prstGeom>
        </p:spPr>
      </p:pic>
      <p:sp>
        <p:nvSpPr>
          <p:cNvPr id="10" name="ZoneTexte 6">
            <a:extLst>
              <a:ext uri="{FF2B5EF4-FFF2-40B4-BE49-F238E27FC236}">
                <a16:creationId xmlns:a16="http://schemas.microsoft.com/office/drawing/2014/main" id="{C795BAF3-5A4E-3D58-932E-3851D074698E}"/>
              </a:ext>
            </a:extLst>
          </p:cNvPr>
          <p:cNvSpPr txBox="1"/>
          <p:nvPr/>
        </p:nvSpPr>
        <p:spPr>
          <a:xfrm>
            <a:off x="3741568" y="5827990"/>
            <a:ext cx="4343400" cy="584775"/>
          </a:xfrm>
          <a:prstGeom prst="rect">
            <a:avLst/>
          </a:prstGeom>
          <a:noFill/>
        </p:spPr>
        <p:txBody>
          <a:bodyPr wrap="square" rtlCol="0">
            <a:spAutoFit/>
          </a:bodyPr>
          <a:lstStyle/>
          <a:p>
            <a:r>
              <a:rPr lang="en-GB" sz="1600" dirty="0">
                <a:solidFill>
                  <a:schemeClr val="bg2">
                    <a:lumMod val="50000"/>
                  </a:schemeClr>
                </a:solidFill>
                <a:latin typeface="Esteban" panose="020B0604020202020204" charset="0"/>
              </a:rPr>
              <a:t>J. Drucker also does nice art, but this is irrelevant to the course</a:t>
            </a:r>
          </a:p>
        </p:txBody>
      </p:sp>
      <p:sp>
        <p:nvSpPr>
          <p:cNvPr id="13" name="Content Placeholder 5">
            <a:extLst>
              <a:ext uri="{FF2B5EF4-FFF2-40B4-BE49-F238E27FC236}">
                <a16:creationId xmlns:a16="http://schemas.microsoft.com/office/drawing/2014/main" id="{D4E8E860-A60D-84D6-923C-61121754CB78}"/>
              </a:ext>
            </a:extLst>
          </p:cNvPr>
          <p:cNvSpPr txBox="1">
            <a:spLocks/>
          </p:cNvSpPr>
          <p:nvPr/>
        </p:nvSpPr>
        <p:spPr>
          <a:xfrm>
            <a:off x="4025492" y="3207416"/>
            <a:ext cx="7793128" cy="26205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err="1"/>
              <a:t>Also</a:t>
            </a:r>
            <a:r>
              <a:rPr lang="fr-FR" dirty="0"/>
              <a:t>: </a:t>
            </a:r>
            <a:r>
              <a:rPr lang="en-US" dirty="0"/>
              <a:t>“</a:t>
            </a:r>
            <a:r>
              <a:rPr lang="en-GB" i="1" dirty="0"/>
              <a:t>Data are never neutral, but always constructed from some point of view, with a specific set of values and beliefs</a:t>
            </a:r>
            <a:r>
              <a:rPr lang="en-GB" dirty="0"/>
              <a:t>.”</a:t>
            </a:r>
            <a:r>
              <a:rPr lang="fr-FR" dirty="0"/>
              <a:t> </a:t>
            </a:r>
          </a:p>
          <a:p>
            <a:pPr marL="0" indent="0">
              <a:buNone/>
            </a:pPr>
            <a:r>
              <a:rPr lang="en-GB" dirty="0"/>
              <a:t>Check out </a:t>
            </a:r>
            <a:r>
              <a:rPr lang="en-GB" i="1" dirty="0">
                <a:solidFill>
                  <a:srgbClr val="7F7DB0"/>
                </a:solidFill>
              </a:rPr>
              <a:t>The Digital Humanities Coursebook</a:t>
            </a:r>
            <a:r>
              <a:rPr lang="en-GB" dirty="0"/>
              <a:t>, which offer a fresh perspective and counterpoint to typical data science courses</a:t>
            </a:r>
          </a:p>
        </p:txBody>
      </p:sp>
    </p:spTree>
    <p:extLst>
      <p:ext uri="{BB962C8B-B14F-4D97-AF65-F5344CB8AC3E}">
        <p14:creationId xmlns:p14="http://schemas.microsoft.com/office/powerpoint/2010/main" val="30829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as </a:t>
            </a:r>
            <a:r>
              <a:rPr lang="en-GB" dirty="0" err="1">
                <a:solidFill>
                  <a:srgbClr val="7F7DB0"/>
                </a:solidFill>
              </a:rPr>
              <a:t>capta</a:t>
            </a:r>
            <a:r>
              <a:rPr lang="en-GB" dirty="0">
                <a:solidFill>
                  <a:srgbClr val="7F7DB0"/>
                </a:solidFill>
              </a:rPr>
              <a:t> (2)</a:t>
            </a:r>
          </a:p>
        </p:txBody>
      </p:sp>
      <p:sp>
        <p:nvSpPr>
          <p:cNvPr id="2" name="Espace réservé du numéro de diapositive 1">
            <a:extLst>
              <a:ext uri="{FF2B5EF4-FFF2-40B4-BE49-F238E27FC236}">
                <a16:creationId xmlns:a16="http://schemas.microsoft.com/office/drawing/2014/main" id="{365872AF-1820-3AB0-816A-766F55221A5C}"/>
              </a:ext>
            </a:extLst>
          </p:cNvPr>
          <p:cNvSpPr>
            <a:spLocks noGrp="1"/>
          </p:cNvSpPr>
          <p:nvPr>
            <p:ph type="sldNum" sz="quarter" idx="12"/>
          </p:nvPr>
        </p:nvSpPr>
        <p:spPr/>
        <p:txBody>
          <a:bodyPr/>
          <a:lstStyle/>
          <a:p>
            <a:fld id="{6F3806FF-9E51-4331-BB90-F49EFA1FA4FC}" type="slidenum">
              <a:rPr lang="fr-FR" smtClean="0"/>
              <a:t>23</a:t>
            </a:fld>
            <a:endParaRPr lang="fr-FR"/>
          </a:p>
        </p:txBody>
      </p:sp>
      <p:pic>
        <p:nvPicPr>
          <p:cNvPr id="9" name="Image 8" descr="Une image contenant texte, diagramme, dessin, conception&#10;&#10;Description générée automatiquement">
            <a:extLst>
              <a:ext uri="{FF2B5EF4-FFF2-40B4-BE49-F238E27FC236}">
                <a16:creationId xmlns:a16="http://schemas.microsoft.com/office/drawing/2014/main" id="{9BF1D5A4-E62F-E34F-07B3-BE09C53340B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55244" y="232913"/>
            <a:ext cx="5927246" cy="6625087"/>
          </a:xfrm>
          <a:prstGeom prst="rect">
            <a:avLst/>
          </a:prstGeom>
        </p:spPr>
      </p:pic>
      <p:sp>
        <p:nvSpPr>
          <p:cNvPr id="12" name="Content Placeholder 5">
            <a:extLst>
              <a:ext uri="{FF2B5EF4-FFF2-40B4-BE49-F238E27FC236}">
                <a16:creationId xmlns:a16="http://schemas.microsoft.com/office/drawing/2014/main" id="{9EC4062C-EA06-4153-C4D9-FE3E3F7710FE}"/>
              </a:ext>
            </a:extLst>
          </p:cNvPr>
          <p:cNvSpPr>
            <a:spLocks noGrp="1"/>
          </p:cNvSpPr>
          <p:nvPr>
            <p:ph idx="1"/>
          </p:nvPr>
        </p:nvSpPr>
        <p:spPr>
          <a:xfrm>
            <a:off x="838200" y="1733731"/>
            <a:ext cx="6261340" cy="4987744"/>
          </a:xfrm>
        </p:spPr>
        <p:txBody>
          <a:bodyPr>
            <a:normAutofit lnSpcReduction="10000"/>
          </a:bodyPr>
          <a:lstStyle/>
          <a:p>
            <a:pPr marL="0" indent="0">
              <a:buNone/>
            </a:pPr>
            <a:r>
              <a:rPr lang="en-GB" dirty="0"/>
              <a:t>You have human interpretation at each step of the life cycle of data</a:t>
            </a:r>
            <a:r>
              <a:rPr lang="en-US" dirty="0"/>
              <a:t>:</a:t>
            </a:r>
          </a:p>
          <a:p>
            <a:pPr>
              <a:buFontTx/>
              <a:buChar char="-"/>
            </a:pPr>
            <a:r>
              <a:rPr lang="en-US" dirty="0"/>
              <a:t>At the ground level, when and where data is collected</a:t>
            </a:r>
          </a:p>
          <a:p>
            <a:pPr marL="457200" lvl="1" indent="0">
              <a:buNone/>
            </a:pPr>
            <a:r>
              <a:rPr lang="en-US" dirty="0">
                <a:sym typeface="Wingdings" panose="05000000000000000000" pitchFamily="2" charset="2"/>
              </a:rPr>
              <a:t> You need to be aware of potential issues that arise there</a:t>
            </a:r>
            <a:endParaRPr lang="en-US" dirty="0"/>
          </a:p>
          <a:p>
            <a:pPr>
              <a:buFontTx/>
              <a:buChar char="-"/>
            </a:pPr>
            <a:r>
              <a:rPr lang="en-US" dirty="0"/>
              <a:t>When you </a:t>
            </a:r>
            <a:r>
              <a:rPr lang="en-US" dirty="0" err="1"/>
              <a:t>analyse</a:t>
            </a:r>
            <a:r>
              <a:rPr lang="en-US" dirty="0"/>
              <a:t>, modify, mine the data</a:t>
            </a:r>
          </a:p>
          <a:p>
            <a:pPr marL="457200" lvl="1" indent="0">
              <a:buNone/>
            </a:pPr>
            <a:r>
              <a:rPr lang="en-US" dirty="0">
                <a:sym typeface="Wingdings" panose="05000000000000000000" pitchFamily="2" charset="2"/>
              </a:rPr>
              <a:t> </a:t>
            </a:r>
            <a:r>
              <a:rPr lang="en-US" dirty="0"/>
              <a:t>That is literally your job</a:t>
            </a:r>
          </a:p>
          <a:p>
            <a:pPr>
              <a:buFontTx/>
              <a:buChar char="-"/>
            </a:pPr>
            <a:r>
              <a:rPr lang="en-US" dirty="0"/>
              <a:t>When results are interpreted by others</a:t>
            </a:r>
          </a:p>
          <a:p>
            <a:pPr marL="457200" lvl="1" indent="0">
              <a:buNone/>
            </a:pPr>
            <a:r>
              <a:rPr lang="en-US" dirty="0">
                <a:sym typeface="Wingdings" panose="05000000000000000000" pitchFamily="2" charset="2"/>
              </a:rPr>
              <a:t> You must work on your communication skills to be sure people really understand your results</a:t>
            </a:r>
            <a:endParaRPr lang="en-US" dirty="0"/>
          </a:p>
          <a:p>
            <a:pPr marL="0" indent="0">
              <a:buNone/>
            </a:pPr>
            <a:endParaRPr lang="en-US" dirty="0"/>
          </a:p>
        </p:txBody>
      </p:sp>
    </p:spTree>
    <p:extLst>
      <p:ext uri="{BB962C8B-B14F-4D97-AF65-F5344CB8AC3E}">
        <p14:creationId xmlns:p14="http://schemas.microsoft.com/office/powerpoint/2010/main" val="401072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as </a:t>
            </a:r>
            <a:r>
              <a:rPr lang="en-GB" dirty="0" err="1">
                <a:solidFill>
                  <a:srgbClr val="7F7DB0"/>
                </a:solidFill>
              </a:rPr>
              <a:t>capta</a:t>
            </a:r>
            <a:r>
              <a:rPr lang="en-GB" dirty="0">
                <a:solidFill>
                  <a:srgbClr val="7F7DB0"/>
                </a:solidFill>
              </a:rPr>
              <a:t> (3)</a:t>
            </a:r>
          </a:p>
        </p:txBody>
      </p:sp>
      <p:sp>
        <p:nvSpPr>
          <p:cNvPr id="7" name="Content Placeholder 5">
            <a:extLst>
              <a:ext uri="{FF2B5EF4-FFF2-40B4-BE49-F238E27FC236}">
                <a16:creationId xmlns:a16="http://schemas.microsoft.com/office/drawing/2014/main" id="{B2A8505E-5AAF-26E7-608E-EEA13F130CD3}"/>
              </a:ext>
            </a:extLst>
          </p:cNvPr>
          <p:cNvSpPr>
            <a:spLocks noGrp="1"/>
          </p:cNvSpPr>
          <p:nvPr>
            <p:ph idx="1"/>
          </p:nvPr>
        </p:nvSpPr>
        <p:spPr>
          <a:xfrm>
            <a:off x="838200" y="1781784"/>
            <a:ext cx="10397648" cy="5076216"/>
          </a:xfrm>
        </p:spPr>
        <p:txBody>
          <a:bodyPr>
            <a:normAutofit/>
          </a:bodyPr>
          <a:lstStyle/>
          <a:p>
            <a:pPr marL="0" indent="0">
              <a:buNone/>
            </a:pPr>
            <a:r>
              <a:rPr lang="en-US" dirty="0"/>
              <a:t>Critically thinking about data </a:t>
            </a:r>
            <a:r>
              <a:rPr lang="en-US" dirty="0">
                <a:solidFill>
                  <a:srgbClr val="7F7DB0"/>
                </a:solidFill>
              </a:rPr>
              <a:t>quality, reliability, and bias </a:t>
            </a:r>
            <a:r>
              <a:rPr lang="en-US" dirty="0"/>
              <a:t>is a core skill you need to develop</a:t>
            </a:r>
            <a:endParaRPr lang="en-GB" dirty="0"/>
          </a:p>
        </p:txBody>
      </p:sp>
      <p:sp>
        <p:nvSpPr>
          <p:cNvPr id="2" name="Espace réservé du numéro de diapositive 1">
            <a:extLst>
              <a:ext uri="{FF2B5EF4-FFF2-40B4-BE49-F238E27FC236}">
                <a16:creationId xmlns:a16="http://schemas.microsoft.com/office/drawing/2014/main" id="{365872AF-1820-3AB0-816A-766F55221A5C}"/>
              </a:ext>
            </a:extLst>
          </p:cNvPr>
          <p:cNvSpPr>
            <a:spLocks noGrp="1"/>
          </p:cNvSpPr>
          <p:nvPr>
            <p:ph type="sldNum" sz="quarter" idx="12"/>
          </p:nvPr>
        </p:nvSpPr>
        <p:spPr/>
        <p:txBody>
          <a:bodyPr/>
          <a:lstStyle/>
          <a:p>
            <a:fld id="{6F3806FF-9E51-4331-BB90-F49EFA1FA4FC}" type="slidenum">
              <a:rPr lang="fr-FR" smtClean="0"/>
              <a:t>24</a:t>
            </a:fld>
            <a:endParaRPr lang="fr-FR"/>
          </a:p>
        </p:txBody>
      </p:sp>
    </p:spTree>
    <p:extLst>
      <p:ext uri="{BB962C8B-B14F-4D97-AF65-F5344CB8AC3E}">
        <p14:creationId xmlns:p14="http://schemas.microsoft.com/office/powerpoint/2010/main" val="3612534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Back to business</a:t>
            </a:r>
            <a:endParaRPr lang="en-GB" dirty="0">
              <a:solidFill>
                <a:srgbClr val="7F7DB0"/>
              </a:solidFill>
            </a:endParaRPr>
          </a:p>
        </p:txBody>
      </p:sp>
      <p:pic>
        <p:nvPicPr>
          <p:cNvPr id="5" name="Picture 4" descr="Businessman presenting">
            <a:extLst>
              <a:ext uri="{FF2B5EF4-FFF2-40B4-BE49-F238E27FC236}">
                <a16:creationId xmlns:a16="http://schemas.microsoft.com/office/drawing/2014/main" id="{A2075BE6-18A5-FBB0-15F2-05FE856DB226}"/>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rot="386680" flipH="1">
            <a:off x="9866685" y="2457920"/>
            <a:ext cx="1155568" cy="2377440"/>
          </a:xfrm>
          <a:prstGeom prst="rect">
            <a:avLst/>
          </a:prstGeom>
        </p:spPr>
      </p:pic>
      <p:sp>
        <p:nvSpPr>
          <p:cNvPr id="7" name="Content Placeholder 5">
            <a:extLst>
              <a:ext uri="{FF2B5EF4-FFF2-40B4-BE49-F238E27FC236}">
                <a16:creationId xmlns:a16="http://schemas.microsoft.com/office/drawing/2014/main" id="{FC300C2B-1BDD-F4BC-C8A5-62C978980393}"/>
              </a:ext>
            </a:extLst>
          </p:cNvPr>
          <p:cNvSpPr>
            <a:spLocks noGrp="1"/>
          </p:cNvSpPr>
          <p:nvPr>
            <p:ph idx="1"/>
          </p:nvPr>
        </p:nvSpPr>
        <p:spPr>
          <a:xfrm>
            <a:off x="838200" y="1781784"/>
            <a:ext cx="10397648" cy="5076216"/>
          </a:xfrm>
        </p:spPr>
        <p:txBody>
          <a:bodyPr>
            <a:normAutofit/>
          </a:bodyPr>
          <a:lstStyle/>
          <a:p>
            <a:r>
              <a:rPr lang="fr-FR" dirty="0"/>
              <a:t>As a data </a:t>
            </a:r>
            <a:r>
              <a:rPr lang="fr-FR" dirty="0" err="1"/>
              <a:t>worker</a:t>
            </a:r>
            <a:r>
              <a:rPr lang="fr-FR" dirty="0"/>
              <a:t>, </a:t>
            </a:r>
            <a:r>
              <a:rPr lang="fr-FR" dirty="0" err="1"/>
              <a:t>your</a:t>
            </a:r>
            <a:r>
              <a:rPr lang="fr-FR" dirty="0"/>
              <a:t> </a:t>
            </a:r>
            <a:r>
              <a:rPr lang="fr-FR" dirty="0" err="1"/>
              <a:t>projects</a:t>
            </a:r>
            <a:r>
              <a:rPr lang="fr-FR" dirty="0"/>
              <a:t> </a:t>
            </a:r>
            <a:r>
              <a:rPr lang="fr-FR" dirty="0" err="1"/>
              <a:t>always</a:t>
            </a:r>
            <a:r>
              <a:rPr lang="fr-FR" dirty="0"/>
              <a:t> start </a:t>
            </a:r>
            <a:r>
              <a:rPr lang="fr-FR" dirty="0" err="1"/>
              <a:t>with</a:t>
            </a:r>
            <a:r>
              <a:rPr lang="fr-FR" dirty="0"/>
              <a:t> a </a:t>
            </a:r>
            <a:r>
              <a:rPr lang="fr-FR" dirty="0" err="1">
                <a:solidFill>
                  <a:srgbClr val="7F7DB0"/>
                </a:solidFill>
              </a:rPr>
              <a:t>query</a:t>
            </a:r>
            <a:r>
              <a:rPr lang="fr-FR" dirty="0"/>
              <a:t>, by a client, </a:t>
            </a:r>
            <a:r>
              <a:rPr lang="fr-FR" dirty="0" err="1"/>
              <a:t>product</a:t>
            </a:r>
            <a:r>
              <a:rPr lang="fr-FR" dirty="0"/>
              <a:t> </a:t>
            </a:r>
            <a:r>
              <a:rPr lang="fr-FR" dirty="0" err="1"/>
              <a:t>owner</a:t>
            </a:r>
            <a:r>
              <a:rPr lang="fr-FR" dirty="0"/>
              <a:t>, boss...</a:t>
            </a:r>
          </a:p>
          <a:p>
            <a:r>
              <a:rPr lang="fr-FR" dirty="0"/>
              <a:t>First </a:t>
            </a:r>
            <a:r>
              <a:rPr lang="fr-FR" dirty="0" err="1"/>
              <a:t>task</a:t>
            </a:r>
            <a:r>
              <a:rPr lang="fr-FR" dirty="0"/>
              <a:t> </a:t>
            </a:r>
            <a:r>
              <a:rPr lang="fr-FR" dirty="0" err="1"/>
              <a:t>you</a:t>
            </a:r>
            <a:r>
              <a:rPr lang="fr-FR" dirty="0"/>
              <a:t> </a:t>
            </a:r>
            <a:r>
              <a:rPr lang="fr-FR" dirty="0" err="1"/>
              <a:t>will</a:t>
            </a:r>
            <a:r>
              <a:rPr lang="fr-FR" dirty="0"/>
              <a:t> do on </a:t>
            </a:r>
            <a:r>
              <a:rPr lang="fr-FR" dirty="0" err="1"/>
              <a:t>any</a:t>
            </a:r>
            <a:r>
              <a:rPr lang="fr-FR" dirty="0"/>
              <a:t> new </a:t>
            </a:r>
            <a:r>
              <a:rPr lang="fr-FR" dirty="0" err="1"/>
              <a:t>project</a:t>
            </a:r>
            <a:r>
              <a:rPr lang="fr-FR" dirty="0"/>
              <a:t>: </a:t>
            </a:r>
            <a:r>
              <a:rPr lang="fr-FR" dirty="0">
                <a:solidFill>
                  <a:srgbClr val="7F7DB0"/>
                </a:solidFill>
              </a:rPr>
              <a:t>planning</a:t>
            </a:r>
            <a:r>
              <a:rPr lang="fr-FR" dirty="0"/>
              <a:t>.</a:t>
            </a:r>
          </a:p>
        </p:txBody>
      </p:sp>
      <p:sp>
        <p:nvSpPr>
          <p:cNvPr id="2" name="Espace réservé du numéro de diapositive 1">
            <a:extLst>
              <a:ext uri="{FF2B5EF4-FFF2-40B4-BE49-F238E27FC236}">
                <a16:creationId xmlns:a16="http://schemas.microsoft.com/office/drawing/2014/main" id="{41E05097-6D61-C95F-AE46-DBC36EF6DC6E}"/>
              </a:ext>
            </a:extLst>
          </p:cNvPr>
          <p:cNvSpPr>
            <a:spLocks noGrp="1"/>
          </p:cNvSpPr>
          <p:nvPr>
            <p:ph type="sldNum" sz="quarter" idx="12"/>
          </p:nvPr>
        </p:nvSpPr>
        <p:spPr/>
        <p:txBody>
          <a:bodyPr/>
          <a:lstStyle/>
          <a:p>
            <a:fld id="{6F3806FF-9E51-4331-BB90-F49EFA1FA4FC}" type="slidenum">
              <a:rPr lang="fr-FR" smtClean="0"/>
              <a:t>25</a:t>
            </a:fld>
            <a:endParaRPr lang="fr-FR"/>
          </a:p>
        </p:txBody>
      </p:sp>
      <p:grpSp>
        <p:nvGrpSpPr>
          <p:cNvPr id="10" name="Groupe 9">
            <a:extLst>
              <a:ext uri="{FF2B5EF4-FFF2-40B4-BE49-F238E27FC236}">
                <a16:creationId xmlns:a16="http://schemas.microsoft.com/office/drawing/2014/main" id="{3B0AD17A-3543-18D2-1DAD-3D28BF97390D}"/>
              </a:ext>
            </a:extLst>
          </p:cNvPr>
          <p:cNvGrpSpPr/>
          <p:nvPr/>
        </p:nvGrpSpPr>
        <p:grpSpPr>
          <a:xfrm>
            <a:off x="807534" y="5153217"/>
            <a:ext cx="10240421" cy="1155035"/>
            <a:chOff x="807534" y="4779940"/>
            <a:chExt cx="10240421" cy="1155035"/>
          </a:xfrm>
        </p:grpSpPr>
        <p:sp>
          <p:nvSpPr>
            <p:cNvPr id="11" name="Rectangle 10">
              <a:extLst>
                <a:ext uri="{FF2B5EF4-FFF2-40B4-BE49-F238E27FC236}">
                  <a16:creationId xmlns:a16="http://schemas.microsoft.com/office/drawing/2014/main" id="{34D33B6C-E253-4E66-7E72-2ED0C2CA6427}"/>
                </a:ext>
              </a:extLst>
            </p:cNvPr>
            <p:cNvSpPr/>
            <p:nvPr/>
          </p:nvSpPr>
          <p:spPr>
            <a:xfrm>
              <a:off x="807534" y="5273183"/>
              <a:ext cx="10240421" cy="661792"/>
            </a:xfrm>
            <a:prstGeom prst="rect">
              <a:avLst/>
            </a:prstGeom>
            <a:solidFill>
              <a:srgbClr val="C8EA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As soon as you get your first job, keep in mind you are the specialist who knows how to make data talk (and no longer a student). This is also applicable to your interviews.</a:t>
              </a:r>
            </a:p>
          </p:txBody>
        </p:sp>
        <p:sp>
          <p:nvSpPr>
            <p:cNvPr id="12" name="Rectangle 11">
              <a:extLst>
                <a:ext uri="{FF2B5EF4-FFF2-40B4-BE49-F238E27FC236}">
                  <a16:creationId xmlns:a16="http://schemas.microsoft.com/office/drawing/2014/main" id="{40F2AB44-5D56-80B1-B4E4-B41FB6235DD1}"/>
                </a:ext>
              </a:extLst>
            </p:cNvPr>
            <p:cNvSpPr/>
            <p:nvPr/>
          </p:nvSpPr>
          <p:spPr>
            <a:xfrm>
              <a:off x="807534" y="4779940"/>
              <a:ext cx="10240421" cy="493242"/>
            </a:xfrm>
            <a:prstGeom prst="rect">
              <a:avLst/>
            </a:prstGeom>
            <a:solidFill>
              <a:srgbClr val="1891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Tip</a:t>
              </a:r>
            </a:p>
          </p:txBody>
        </p:sp>
        <p:pic>
          <p:nvPicPr>
            <p:cNvPr id="13" name="Graphic 7" descr="Lightbulb outline">
              <a:extLst>
                <a:ext uri="{FF2B5EF4-FFF2-40B4-BE49-F238E27FC236}">
                  <a16:creationId xmlns:a16="http://schemas.microsoft.com/office/drawing/2014/main" id="{6CB8CB04-D342-11C5-5737-1962D5A920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3902" y="4813618"/>
              <a:ext cx="425886" cy="425886"/>
            </a:xfrm>
            <a:prstGeom prst="rect">
              <a:avLst/>
            </a:prstGeom>
          </p:spPr>
        </p:pic>
      </p:grpSp>
      <p:sp>
        <p:nvSpPr>
          <p:cNvPr id="14" name="ZoneTexte 6">
            <a:extLst>
              <a:ext uri="{FF2B5EF4-FFF2-40B4-BE49-F238E27FC236}">
                <a16:creationId xmlns:a16="http://schemas.microsoft.com/office/drawing/2014/main" id="{718DF614-252B-1092-D54E-1EA5CC006657}"/>
              </a:ext>
            </a:extLst>
          </p:cNvPr>
          <p:cNvSpPr txBox="1"/>
          <p:nvPr/>
        </p:nvSpPr>
        <p:spPr>
          <a:xfrm rot="1002825">
            <a:off x="10581166" y="2330348"/>
            <a:ext cx="586592" cy="338554"/>
          </a:xfrm>
          <a:prstGeom prst="rect">
            <a:avLst/>
          </a:prstGeom>
          <a:noFill/>
        </p:spPr>
        <p:txBody>
          <a:bodyPr wrap="square" rtlCol="0">
            <a:spAutoFit/>
          </a:bodyPr>
          <a:lstStyle/>
          <a:p>
            <a:r>
              <a:rPr lang="en-GB" sz="1600" dirty="0">
                <a:solidFill>
                  <a:schemeClr val="bg2">
                    <a:lumMod val="75000"/>
                  </a:schemeClr>
                </a:solidFill>
                <a:latin typeface="Esteban" panose="020B0604020202020204" charset="0"/>
              </a:rPr>
              <a:t>Boss</a:t>
            </a:r>
          </a:p>
        </p:txBody>
      </p:sp>
    </p:spTree>
    <p:extLst>
      <p:ext uri="{BB962C8B-B14F-4D97-AF65-F5344CB8AC3E}">
        <p14:creationId xmlns:p14="http://schemas.microsoft.com/office/powerpoint/2010/main" val="66962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Planning</a:t>
            </a:r>
            <a:r>
              <a:rPr lang="en-GB" dirty="0">
                <a:solidFill>
                  <a:schemeClr val="tx1">
                    <a:lumMod val="75000"/>
                    <a:lumOff val="25000"/>
                  </a:schemeClr>
                </a:solidFill>
              </a:rPr>
              <a:t> analyses (1)</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2845756"/>
          </a:xfrm>
        </p:spPr>
        <p:txBody>
          <a:bodyPr>
            <a:normAutofit fontScale="92500" lnSpcReduction="10000"/>
          </a:bodyPr>
          <a:lstStyle/>
          <a:p>
            <a:pPr marL="0" indent="0">
              <a:buNone/>
            </a:pPr>
            <a:r>
              <a:rPr lang="en-US" dirty="0"/>
              <a:t>Good practice: prepare a </a:t>
            </a:r>
            <a:r>
              <a:rPr lang="en-US" dirty="0">
                <a:solidFill>
                  <a:srgbClr val="7F7DB0"/>
                </a:solidFill>
              </a:rPr>
              <a:t>data analysis plan </a:t>
            </a:r>
            <a:r>
              <a:rPr lang="en-US" dirty="0"/>
              <a:t>(a roadmap)</a:t>
            </a:r>
            <a:endParaRPr lang="en-US" dirty="0">
              <a:solidFill>
                <a:srgbClr val="7F7DB0"/>
              </a:solidFill>
            </a:endParaRPr>
          </a:p>
          <a:p>
            <a:pPr marL="0" indent="0">
              <a:buNone/>
            </a:pPr>
            <a:endParaRPr lang="en-US" dirty="0"/>
          </a:p>
          <a:p>
            <a:pPr marL="0" indent="0">
              <a:buNone/>
            </a:pPr>
            <a:r>
              <a:rPr lang="en-US" dirty="0"/>
              <a:t>What to plan: data collection, variable selection and modifications, imputation, weighting, which models, etc. etc.</a:t>
            </a:r>
          </a:p>
          <a:p>
            <a:pPr marL="0" indent="0">
              <a:buNone/>
            </a:pPr>
            <a:endParaRPr lang="en-US" dirty="0"/>
          </a:p>
          <a:p>
            <a:pPr marL="0" indent="0">
              <a:buNone/>
            </a:pPr>
            <a:r>
              <a:rPr lang="en-US" dirty="0"/>
              <a:t>Choosing the right tools (e.g. programming language) is also more important than you think</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grpSp>
        <p:nvGrpSpPr>
          <p:cNvPr id="3" name="Groupe 2">
            <a:extLst>
              <a:ext uri="{FF2B5EF4-FFF2-40B4-BE49-F238E27FC236}">
                <a16:creationId xmlns:a16="http://schemas.microsoft.com/office/drawing/2014/main" id="{7AA711BD-7494-D477-8FB2-B96D68149C39}"/>
              </a:ext>
            </a:extLst>
          </p:cNvPr>
          <p:cNvGrpSpPr/>
          <p:nvPr/>
        </p:nvGrpSpPr>
        <p:grpSpPr>
          <a:xfrm>
            <a:off x="807534" y="5153217"/>
            <a:ext cx="10240421" cy="1155035"/>
            <a:chOff x="807534" y="4779940"/>
            <a:chExt cx="10240421" cy="1155035"/>
          </a:xfrm>
        </p:grpSpPr>
        <p:sp>
          <p:nvSpPr>
            <p:cNvPr id="5" name="Rectangle 4">
              <a:extLst>
                <a:ext uri="{FF2B5EF4-FFF2-40B4-BE49-F238E27FC236}">
                  <a16:creationId xmlns:a16="http://schemas.microsoft.com/office/drawing/2014/main" id="{3ADF5C47-42A1-F3AD-0343-7A57BA6A731F}"/>
                </a:ext>
              </a:extLst>
            </p:cNvPr>
            <p:cNvSpPr/>
            <p:nvPr/>
          </p:nvSpPr>
          <p:spPr>
            <a:xfrm>
              <a:off x="807534" y="5273183"/>
              <a:ext cx="10240421" cy="661792"/>
            </a:xfrm>
            <a:prstGeom prst="rect">
              <a:avLst/>
            </a:prstGeom>
            <a:solidFill>
              <a:srgbClr val="C8EA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Sometimes (in clinical research for example), </a:t>
              </a:r>
              <a:r>
                <a:rPr lang="en-US" u="sng" dirty="0">
                  <a:solidFill>
                    <a:schemeClr val="tx1">
                      <a:lumMod val="75000"/>
                      <a:lumOff val="25000"/>
                    </a:schemeClr>
                  </a:solidFill>
                  <a:latin typeface="Source Sans Pro" panose="020B0503030403020204" pitchFamily="34" charset="0"/>
                  <a:ea typeface="Source Sans Pro" panose="020B0503030403020204" pitchFamily="34" charset="0"/>
                </a:rPr>
                <a:t>all</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 analyses must be planned.</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If you decide to change even one thing, you must discard the data and start everything from scratch.</a:t>
              </a:r>
            </a:p>
          </p:txBody>
        </p:sp>
        <p:sp>
          <p:nvSpPr>
            <p:cNvPr id="7" name="Rectangle 6">
              <a:extLst>
                <a:ext uri="{FF2B5EF4-FFF2-40B4-BE49-F238E27FC236}">
                  <a16:creationId xmlns:a16="http://schemas.microsoft.com/office/drawing/2014/main" id="{AC749CBE-0560-37C9-36C5-0EC5F179F4AF}"/>
                </a:ext>
              </a:extLst>
            </p:cNvPr>
            <p:cNvSpPr/>
            <p:nvPr/>
          </p:nvSpPr>
          <p:spPr>
            <a:xfrm>
              <a:off x="807534" y="4779940"/>
              <a:ext cx="10240421" cy="493242"/>
            </a:xfrm>
            <a:prstGeom prst="rect">
              <a:avLst/>
            </a:prstGeom>
            <a:solidFill>
              <a:srgbClr val="1891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Did you know?</a:t>
              </a:r>
            </a:p>
          </p:txBody>
        </p:sp>
        <p:pic>
          <p:nvPicPr>
            <p:cNvPr id="8" name="Graphic 7" descr="Lightbulb outline">
              <a:extLst>
                <a:ext uri="{FF2B5EF4-FFF2-40B4-BE49-F238E27FC236}">
                  <a16:creationId xmlns:a16="http://schemas.microsoft.com/office/drawing/2014/main" id="{415E6234-E7D2-BF89-1CBF-596D3B2F2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
        <p:nvSpPr>
          <p:cNvPr id="10" name="Espace réservé du numéro de diapositive 9">
            <a:extLst>
              <a:ext uri="{FF2B5EF4-FFF2-40B4-BE49-F238E27FC236}">
                <a16:creationId xmlns:a16="http://schemas.microsoft.com/office/drawing/2014/main" id="{7BCCE1E2-BB6B-DE90-D0AF-9190D83972FC}"/>
              </a:ext>
            </a:extLst>
          </p:cNvPr>
          <p:cNvSpPr>
            <a:spLocks noGrp="1"/>
          </p:cNvSpPr>
          <p:nvPr>
            <p:ph type="sldNum" sz="quarter" idx="12"/>
          </p:nvPr>
        </p:nvSpPr>
        <p:spPr/>
        <p:txBody>
          <a:bodyPr/>
          <a:lstStyle/>
          <a:p>
            <a:fld id="{6F3806FF-9E51-4331-BB90-F49EFA1FA4FC}" type="slidenum">
              <a:rPr lang="fr-FR" smtClean="0"/>
              <a:t>26</a:t>
            </a:fld>
            <a:endParaRPr lang="fr-FR"/>
          </a:p>
        </p:txBody>
      </p:sp>
    </p:spTree>
    <p:extLst>
      <p:ext uri="{BB962C8B-B14F-4D97-AF65-F5344CB8AC3E}">
        <p14:creationId xmlns:p14="http://schemas.microsoft.com/office/powerpoint/2010/main" val="8271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Planning</a:t>
            </a:r>
            <a:r>
              <a:rPr lang="en-GB" dirty="0">
                <a:solidFill>
                  <a:schemeClr val="tx1">
                    <a:lumMod val="75000"/>
                    <a:lumOff val="25000"/>
                  </a:schemeClr>
                </a:solidFill>
              </a:rPr>
              <a:t> analyses (2)</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2"/>
            <a:ext cx="10824712" cy="5076215"/>
          </a:xfrm>
        </p:spPr>
        <p:txBody>
          <a:bodyPr>
            <a:normAutofit fontScale="92500" lnSpcReduction="10000"/>
          </a:bodyPr>
          <a:lstStyle/>
          <a:p>
            <a:r>
              <a:rPr lang="en-US" dirty="0"/>
              <a:t>In some jobs, a </a:t>
            </a:r>
            <a:r>
              <a:rPr lang="en-US" dirty="0">
                <a:solidFill>
                  <a:srgbClr val="7F7DB0"/>
                </a:solidFill>
              </a:rPr>
              <a:t>data analysis plan </a:t>
            </a:r>
            <a:r>
              <a:rPr lang="en-US" dirty="0"/>
              <a:t>may be a requirement (in this case, you have a predetermined layout to follow)</a:t>
            </a:r>
          </a:p>
          <a:p>
            <a:r>
              <a:rPr lang="en-US" dirty="0"/>
              <a:t>If not, you should put:</a:t>
            </a:r>
          </a:p>
          <a:p>
            <a:pPr lvl="1"/>
            <a:r>
              <a:rPr lang="en-US" dirty="0"/>
              <a:t>Data collection methodology</a:t>
            </a:r>
          </a:p>
          <a:p>
            <a:pPr lvl="1"/>
            <a:r>
              <a:rPr lang="en-US" dirty="0"/>
              <a:t>Quick description of the metadata: variables, their types, how many observations, are there clusters, is it a sample or administrative data…</a:t>
            </a:r>
          </a:p>
          <a:p>
            <a:pPr lvl="1"/>
            <a:r>
              <a:rPr lang="en-US" dirty="0"/>
              <a:t>The question you are trying to answer</a:t>
            </a:r>
          </a:p>
          <a:p>
            <a:pPr lvl="1"/>
            <a:r>
              <a:rPr lang="en-US" dirty="0"/>
              <a:t>Software/languages you are going to use</a:t>
            </a:r>
          </a:p>
          <a:p>
            <a:pPr lvl="1"/>
            <a:r>
              <a:rPr lang="en-US" dirty="0"/>
              <a:t>Variables selected for analyses</a:t>
            </a:r>
          </a:p>
          <a:p>
            <a:pPr lvl="1"/>
            <a:r>
              <a:rPr lang="en-US" dirty="0"/>
              <a:t>What analyses will be made</a:t>
            </a:r>
          </a:p>
          <a:p>
            <a:pPr lvl="1"/>
            <a:r>
              <a:rPr lang="en-US" dirty="0"/>
              <a:t>How results will be interpreted (coefficients? Metrics? Graphs? Something else?)</a:t>
            </a:r>
          </a:p>
          <a:p>
            <a:pPr lvl="1"/>
            <a:endParaRPr lang="en-US" dirty="0"/>
          </a:p>
          <a:p>
            <a:r>
              <a:rPr lang="en-US" dirty="0"/>
              <a:t>Ideally, do this </a:t>
            </a:r>
            <a:r>
              <a:rPr lang="en-US" dirty="0">
                <a:solidFill>
                  <a:srgbClr val="7F7DB0"/>
                </a:solidFill>
              </a:rPr>
              <a:t>before</a:t>
            </a:r>
            <a:r>
              <a:rPr lang="en-US" dirty="0"/>
              <a:t> taking deep looks at the data (otherwise, you might be biased by the results you have already found)</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D4ED991C-7AED-4222-3EC4-414BF667799D}"/>
              </a:ext>
            </a:extLst>
          </p:cNvPr>
          <p:cNvSpPr>
            <a:spLocks noGrp="1"/>
          </p:cNvSpPr>
          <p:nvPr>
            <p:ph type="sldNum" sz="quarter" idx="12"/>
          </p:nvPr>
        </p:nvSpPr>
        <p:spPr/>
        <p:txBody>
          <a:bodyPr/>
          <a:lstStyle/>
          <a:p>
            <a:fld id="{6F3806FF-9E51-4331-BB90-F49EFA1FA4FC}" type="slidenum">
              <a:rPr lang="fr-FR" smtClean="0"/>
              <a:t>27</a:t>
            </a:fld>
            <a:endParaRPr lang="fr-FR"/>
          </a:p>
        </p:txBody>
      </p:sp>
    </p:spTree>
    <p:extLst>
      <p:ext uri="{BB962C8B-B14F-4D97-AF65-F5344CB8AC3E}">
        <p14:creationId xmlns:p14="http://schemas.microsoft.com/office/powerpoint/2010/main" val="41566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Planning</a:t>
            </a:r>
            <a:r>
              <a:rPr lang="en-GB" dirty="0">
                <a:solidFill>
                  <a:schemeClr val="tx1">
                    <a:lumMod val="75000"/>
                    <a:lumOff val="25000"/>
                  </a:schemeClr>
                </a:solidFill>
              </a:rPr>
              <a:t> analyses (3)</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3"/>
            <a:ext cx="10622872" cy="4929735"/>
          </a:xfrm>
        </p:spPr>
        <p:txBody>
          <a:bodyPr>
            <a:normAutofit/>
          </a:bodyPr>
          <a:lstStyle/>
          <a:p>
            <a:r>
              <a:rPr lang="en-US" dirty="0">
                <a:solidFill>
                  <a:srgbClr val="7F7DB0"/>
                </a:solidFill>
              </a:rPr>
              <a:t>In practice</a:t>
            </a:r>
            <a:r>
              <a:rPr lang="en-US" dirty="0"/>
              <a:t>, you may somewhat deviate from your analysis plan and add to it (</a:t>
            </a:r>
            <a:r>
              <a:rPr lang="en-US" i="1" dirty="0"/>
              <a:t>post hoc</a:t>
            </a:r>
            <a:r>
              <a:rPr lang="en-US" dirty="0"/>
              <a:t>)</a:t>
            </a:r>
          </a:p>
          <a:p>
            <a:pPr lvl="1"/>
            <a:r>
              <a:rPr lang="en-US" dirty="0"/>
              <a:t>See it as a baseline for your work…</a:t>
            </a:r>
          </a:p>
          <a:p>
            <a:pPr lvl="1"/>
            <a:r>
              <a:rPr lang="en-US" dirty="0"/>
              <a:t>…but don’t push it just to get significant </a:t>
            </a:r>
            <a:br>
              <a:rPr lang="en-US" dirty="0"/>
            </a:br>
            <a:r>
              <a:rPr lang="en-US" dirty="0"/>
              <a:t>results (“</a:t>
            </a:r>
            <a:r>
              <a:rPr lang="en-US" dirty="0">
                <a:solidFill>
                  <a:srgbClr val="7F7DB0"/>
                </a:solidFill>
              </a:rPr>
              <a:t>p-hacking</a:t>
            </a:r>
            <a:r>
              <a:rPr lang="en-US" dirty="0"/>
              <a:t>”)</a:t>
            </a:r>
          </a:p>
          <a:p>
            <a:pPr lvl="1"/>
            <a:r>
              <a:rPr lang="en-US" dirty="0"/>
              <a:t>“If you torture the data long enough, it </a:t>
            </a:r>
            <a:br>
              <a:rPr lang="en-US" dirty="0"/>
            </a:br>
            <a:r>
              <a:rPr lang="en-US" dirty="0"/>
              <a:t>will confess to anything” (Coase R.)</a:t>
            </a:r>
          </a:p>
          <a:p>
            <a:r>
              <a:rPr lang="en-US" dirty="0"/>
              <a:t>After you have started working on your data, keep your final methodology and results somewhere:</a:t>
            </a:r>
          </a:p>
          <a:p>
            <a:pPr lvl="1"/>
            <a:r>
              <a:rPr lang="en-US" dirty="0"/>
              <a:t>Cleaning and modifications in the data that you have made</a:t>
            </a:r>
          </a:p>
          <a:p>
            <a:pPr lvl="1"/>
            <a:r>
              <a:rPr lang="en-US" dirty="0"/>
              <a:t>Analyses you have done</a:t>
            </a:r>
          </a:p>
          <a:p>
            <a:pPr lvl="1"/>
            <a:r>
              <a:rPr lang="en-US" dirty="0"/>
              <a:t>Graphs, tables, etc.</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descr="Une image contenant texte, Tracé, ligne, Police&#10;&#10;Description générée automatiquement">
            <a:extLst>
              <a:ext uri="{FF2B5EF4-FFF2-40B4-BE49-F238E27FC236}">
                <a16:creationId xmlns:a16="http://schemas.microsoft.com/office/drawing/2014/main" id="{D74EEE3D-D15A-FDEF-6EE4-C6FC998A09F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0552" y="2336938"/>
            <a:ext cx="5058305" cy="1994342"/>
          </a:xfrm>
          <a:prstGeom prst="rect">
            <a:avLst/>
          </a:prstGeom>
        </p:spPr>
      </p:pic>
      <p:sp>
        <p:nvSpPr>
          <p:cNvPr id="3" name="Espace réservé du numéro de diapositive 2">
            <a:extLst>
              <a:ext uri="{FF2B5EF4-FFF2-40B4-BE49-F238E27FC236}">
                <a16:creationId xmlns:a16="http://schemas.microsoft.com/office/drawing/2014/main" id="{7E0DECE3-2195-60BC-6CC3-70279CFA860E}"/>
              </a:ext>
            </a:extLst>
          </p:cNvPr>
          <p:cNvSpPr>
            <a:spLocks noGrp="1"/>
          </p:cNvSpPr>
          <p:nvPr>
            <p:ph type="sldNum" sz="quarter" idx="12"/>
          </p:nvPr>
        </p:nvSpPr>
        <p:spPr/>
        <p:txBody>
          <a:bodyPr/>
          <a:lstStyle/>
          <a:p>
            <a:fld id="{6F3806FF-9E51-4331-BB90-F49EFA1FA4FC}" type="slidenum">
              <a:rPr lang="fr-FR" smtClean="0"/>
              <a:t>28</a:t>
            </a:fld>
            <a:endParaRPr lang="fr-FR"/>
          </a:p>
        </p:txBody>
      </p:sp>
    </p:spTree>
    <p:extLst>
      <p:ext uri="{BB962C8B-B14F-4D97-AF65-F5344CB8AC3E}">
        <p14:creationId xmlns:p14="http://schemas.microsoft.com/office/powerpoint/2010/main" val="207546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Common variable/data types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Espace réservé du numéro de diapositive 2">
            <a:extLst>
              <a:ext uri="{FF2B5EF4-FFF2-40B4-BE49-F238E27FC236}">
                <a16:creationId xmlns:a16="http://schemas.microsoft.com/office/drawing/2014/main" id="{9AF842D3-5D4E-10AE-F925-9E7C134E9C88}"/>
              </a:ext>
            </a:extLst>
          </p:cNvPr>
          <p:cNvSpPr>
            <a:spLocks noGrp="1"/>
          </p:cNvSpPr>
          <p:nvPr>
            <p:ph type="sldNum" sz="quarter" idx="12"/>
          </p:nvPr>
        </p:nvSpPr>
        <p:spPr/>
        <p:txBody>
          <a:bodyPr/>
          <a:lstStyle/>
          <a:p>
            <a:fld id="{6F3806FF-9E51-4331-BB90-F49EFA1FA4FC}" type="slidenum">
              <a:rPr lang="fr-FR" smtClean="0"/>
              <a:t>29</a:t>
            </a:fld>
            <a:endParaRPr lang="fr-FR"/>
          </a:p>
        </p:txBody>
      </p:sp>
    </p:spTree>
    <p:extLst>
      <p:ext uri="{BB962C8B-B14F-4D97-AF65-F5344CB8AC3E}">
        <p14:creationId xmlns:p14="http://schemas.microsoft.com/office/powerpoint/2010/main" val="658030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US" dirty="0"/>
              <a:t>How I made this class</a:t>
            </a:r>
          </a:p>
        </p:txBody>
      </p:sp>
      <p:pic>
        <p:nvPicPr>
          <p:cNvPr id="8" name="Picture 7" descr="A blue and black background&#10;&#10;Description automatically generated">
            <a:extLst>
              <a:ext uri="{FF2B5EF4-FFF2-40B4-BE49-F238E27FC236}">
                <a16:creationId xmlns:a16="http://schemas.microsoft.com/office/drawing/2014/main" id="{D72DF58A-B902-84A7-AFEE-EE67197645C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Content Placeholder 5">
            <a:extLst>
              <a:ext uri="{FF2B5EF4-FFF2-40B4-BE49-F238E27FC236}">
                <a16:creationId xmlns:a16="http://schemas.microsoft.com/office/drawing/2014/main" id="{7D0963FB-8348-92D3-7A5A-532300DB859E}"/>
              </a:ext>
            </a:extLst>
          </p:cNvPr>
          <p:cNvSpPr>
            <a:spLocks noGrp="1"/>
          </p:cNvSpPr>
          <p:nvPr>
            <p:ph idx="1"/>
          </p:nvPr>
        </p:nvSpPr>
        <p:spPr>
          <a:xfrm>
            <a:off x="838199" y="1825625"/>
            <a:ext cx="10515599" cy="4895850"/>
          </a:xfrm>
        </p:spPr>
        <p:txBody>
          <a:bodyPr>
            <a:normAutofit/>
          </a:bodyPr>
          <a:lstStyle/>
          <a:p>
            <a:r>
              <a:rPr lang="en-US" dirty="0">
                <a:solidFill>
                  <a:srgbClr val="7F7DB0"/>
                </a:solidFill>
              </a:rPr>
              <a:t>Multiple books</a:t>
            </a:r>
            <a:r>
              <a:rPr lang="en-US" dirty="0"/>
              <a:t>, which I reference throughout the course (have a look at them!)</a:t>
            </a:r>
          </a:p>
          <a:p>
            <a:r>
              <a:rPr lang="en-US" dirty="0"/>
              <a:t>My personal experience, stuff I wish I knew when I started working</a:t>
            </a:r>
          </a:p>
          <a:p>
            <a:r>
              <a:rPr lang="en-US" dirty="0"/>
              <a:t>Issues/problems I think you should be aware about as a DS/stat</a:t>
            </a:r>
          </a:p>
          <a:p>
            <a:pPr lvl="1"/>
            <a:r>
              <a:rPr lang="en-US" dirty="0"/>
              <a:t>Though nobody will expect you to be experts on these subjects!</a:t>
            </a:r>
          </a:p>
          <a:p>
            <a:r>
              <a:rPr lang="en-US" dirty="0"/>
              <a:t>What I would like you to know if I were to interview you for a stat/DS position</a:t>
            </a:r>
          </a:p>
          <a:p>
            <a:r>
              <a:rPr lang="en-US" dirty="0"/>
              <a:t>Also, my goal is mainly to make you employable as a stat/DS, and give you a rundown of common challenges, possible solutions and good resources in a condensed format</a:t>
            </a:r>
          </a:p>
        </p:txBody>
      </p:sp>
      <p:sp>
        <p:nvSpPr>
          <p:cNvPr id="4" name="Espace réservé du numéro de diapositive 3">
            <a:extLst>
              <a:ext uri="{FF2B5EF4-FFF2-40B4-BE49-F238E27FC236}">
                <a16:creationId xmlns:a16="http://schemas.microsoft.com/office/drawing/2014/main" id="{3664BB18-5A99-D75B-779D-4855592BAB64}"/>
              </a:ext>
            </a:extLst>
          </p:cNvPr>
          <p:cNvSpPr>
            <a:spLocks noGrp="1"/>
          </p:cNvSpPr>
          <p:nvPr>
            <p:ph type="sldNum" sz="quarter" idx="12"/>
          </p:nvPr>
        </p:nvSpPr>
        <p:spPr/>
        <p:txBody>
          <a:bodyPr/>
          <a:lstStyle/>
          <a:p>
            <a:fld id="{6F3806FF-9E51-4331-BB90-F49EFA1FA4FC}" type="slidenum">
              <a:rPr lang="fr-FR" smtClean="0"/>
              <a:t>3</a:t>
            </a:fld>
            <a:endParaRPr lang="fr-FR"/>
          </a:p>
        </p:txBody>
      </p:sp>
    </p:spTree>
    <p:extLst>
      <p:ext uri="{BB962C8B-B14F-4D97-AF65-F5344CB8AC3E}">
        <p14:creationId xmlns:p14="http://schemas.microsoft.com/office/powerpoint/2010/main" val="145612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Quantitative variables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Discrete or continuous numerical variables</a:t>
            </a:r>
          </a:p>
          <a:p>
            <a:r>
              <a:rPr lang="en-US" dirty="0"/>
              <a:t>Numerical data in R can be stored as:</a:t>
            </a:r>
          </a:p>
          <a:p>
            <a:pPr lvl="1"/>
            <a:r>
              <a:rPr lang="en-US" dirty="0">
                <a:cs typeface="Fira Code" pitchFamily="1" charset="0"/>
              </a:rPr>
              <a:t>Integers, if there are no decimals</a:t>
            </a:r>
          </a:p>
          <a:p>
            <a:pPr lvl="1"/>
            <a:r>
              <a:rPr lang="en-US" dirty="0">
                <a:cs typeface="Fira Code" pitchFamily="1" charset="0"/>
              </a:rPr>
              <a:t>Floats, called “numeric” or “double” in R (for double-precision floating-point, meaning a number is accurate up to the 15</a:t>
            </a:r>
            <a:r>
              <a:rPr lang="en-US" baseline="30000" dirty="0">
                <a:cs typeface="Fira Code" pitchFamily="1" charset="0"/>
              </a:rPr>
              <a:t>th</a:t>
            </a:r>
            <a:r>
              <a:rPr lang="en-US" dirty="0">
                <a:cs typeface="Fira Code" pitchFamily="1" charset="0"/>
              </a:rPr>
              <a:t> decimal)</a:t>
            </a:r>
          </a:p>
          <a:p>
            <a:pPr lvl="1"/>
            <a:r>
              <a:rPr lang="en-US" dirty="0">
                <a:cs typeface="Fira Code" pitchFamily="1" charset="0"/>
              </a:rPr>
              <a:t>This difference exists because integers have </a:t>
            </a:r>
            <a:r>
              <a:rPr lang="en-US" dirty="0">
                <a:solidFill>
                  <a:srgbClr val="7F7DB0"/>
                </a:solidFill>
                <a:cs typeface="Fira Code" pitchFamily="1" charset="0"/>
              </a:rPr>
              <a:t>lower memory consumption</a:t>
            </a:r>
          </a:p>
        </p:txBody>
      </p:sp>
      <mc:AlternateContent xmlns:mc="http://schemas.openxmlformats.org/markup-compatibility/2006" xmlns:p14="http://schemas.microsoft.com/office/powerpoint/2010/main">
        <mc:Choice Requires="p14">
          <p:contentPart p14:bwMode="auto" r:id="rId9">
            <p14:nvContentPartPr>
              <p14:cNvPr id="5" name="Encre 4">
                <a:extLst>
                  <a:ext uri="{FF2B5EF4-FFF2-40B4-BE49-F238E27FC236}">
                    <a16:creationId xmlns:a16="http://schemas.microsoft.com/office/drawing/2014/main" id="{4977A9FE-C194-00CC-1C7A-0DEF09618A68}"/>
                  </a:ext>
                </a:extLst>
              </p14:cNvPr>
              <p14:cNvContentPartPr/>
              <p14:nvPr/>
            </p14:nvContentPartPr>
            <p14:xfrm>
              <a:off x="672820" y="1751217"/>
              <a:ext cx="586440" cy="18000"/>
            </p14:xfrm>
          </p:contentPart>
        </mc:Choice>
        <mc:Fallback xmlns="">
          <p:pic>
            <p:nvPicPr>
              <p:cNvPr id="5" name="Encre 4">
                <a:extLst>
                  <a:ext uri="{FF2B5EF4-FFF2-40B4-BE49-F238E27FC236}">
                    <a16:creationId xmlns:a16="http://schemas.microsoft.com/office/drawing/2014/main" id="{4977A9FE-C194-00CC-1C7A-0DEF09618A68}"/>
                  </a:ext>
                </a:extLst>
              </p:cNvPr>
              <p:cNvPicPr/>
              <p:nvPr/>
            </p:nvPicPr>
            <p:blipFill>
              <a:blip r:embed="rId10"/>
              <a:stretch>
                <a:fillRect/>
              </a:stretch>
            </p:blipFill>
            <p:spPr>
              <a:xfrm>
                <a:off x="618820" y="1643217"/>
                <a:ext cx="694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cre 6">
                <a:extLst>
                  <a:ext uri="{FF2B5EF4-FFF2-40B4-BE49-F238E27FC236}">
                    <a16:creationId xmlns:a16="http://schemas.microsoft.com/office/drawing/2014/main" id="{3DF9E6C8-6DAF-95AF-FDF5-A1AF6B56381A}"/>
                  </a:ext>
                </a:extLst>
              </p14:cNvPr>
              <p14:cNvContentPartPr/>
              <p14:nvPr/>
            </p14:nvContentPartPr>
            <p14:xfrm>
              <a:off x="3760900" y="1776777"/>
              <a:ext cx="1138320" cy="360"/>
            </p14:xfrm>
          </p:contentPart>
        </mc:Choice>
        <mc:Fallback xmlns="">
          <p:pic>
            <p:nvPicPr>
              <p:cNvPr id="7" name="Encre 6">
                <a:extLst>
                  <a:ext uri="{FF2B5EF4-FFF2-40B4-BE49-F238E27FC236}">
                    <a16:creationId xmlns:a16="http://schemas.microsoft.com/office/drawing/2014/main" id="{3DF9E6C8-6DAF-95AF-FDF5-A1AF6B56381A}"/>
                  </a:ext>
                </a:extLst>
              </p:cNvPr>
              <p:cNvPicPr/>
              <p:nvPr/>
            </p:nvPicPr>
            <p:blipFill>
              <a:blip r:embed="rId12"/>
              <a:stretch>
                <a:fillRect/>
              </a:stretch>
            </p:blipFill>
            <p:spPr>
              <a:xfrm>
                <a:off x="3706900" y="1668777"/>
                <a:ext cx="1245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Encre 8">
                <a:extLst>
                  <a:ext uri="{FF2B5EF4-FFF2-40B4-BE49-F238E27FC236}">
                    <a16:creationId xmlns:a16="http://schemas.microsoft.com/office/drawing/2014/main" id="{A329A691-7FE7-8CDB-A138-BAE510013229}"/>
                  </a:ext>
                </a:extLst>
              </p14:cNvPr>
              <p14:cNvContentPartPr/>
              <p14:nvPr/>
            </p14:nvContentPartPr>
            <p14:xfrm>
              <a:off x="2346460" y="1768137"/>
              <a:ext cx="266760" cy="10080"/>
            </p14:xfrm>
          </p:contentPart>
        </mc:Choice>
        <mc:Fallback xmlns="">
          <p:pic>
            <p:nvPicPr>
              <p:cNvPr id="9" name="Encre 8">
                <a:extLst>
                  <a:ext uri="{FF2B5EF4-FFF2-40B4-BE49-F238E27FC236}">
                    <a16:creationId xmlns:a16="http://schemas.microsoft.com/office/drawing/2014/main" id="{A329A691-7FE7-8CDB-A138-BAE510013229}"/>
                  </a:ext>
                </a:extLst>
              </p:cNvPr>
              <p:cNvPicPr/>
              <p:nvPr/>
            </p:nvPicPr>
            <p:blipFill>
              <a:blip r:embed="rId14"/>
              <a:stretch>
                <a:fillRect/>
              </a:stretch>
            </p:blipFill>
            <p:spPr>
              <a:xfrm>
                <a:off x="2292460" y="1660137"/>
                <a:ext cx="374400" cy="225720"/>
              </a:xfrm>
              <a:prstGeom prst="rect">
                <a:avLst/>
              </a:prstGeom>
            </p:spPr>
          </p:pic>
        </mc:Fallback>
      </mc:AlternateContent>
      <p:sp>
        <p:nvSpPr>
          <p:cNvPr id="8" name="Espace réservé du numéro de diapositive 7">
            <a:extLst>
              <a:ext uri="{FF2B5EF4-FFF2-40B4-BE49-F238E27FC236}">
                <a16:creationId xmlns:a16="http://schemas.microsoft.com/office/drawing/2014/main" id="{4BFE13F0-D1B8-E270-F9B8-AA9333BA099F}"/>
              </a:ext>
            </a:extLst>
          </p:cNvPr>
          <p:cNvSpPr>
            <a:spLocks noGrp="1"/>
          </p:cNvSpPr>
          <p:nvPr>
            <p:ph type="sldNum" sz="quarter" idx="12"/>
          </p:nvPr>
        </p:nvSpPr>
        <p:spPr/>
        <p:txBody>
          <a:bodyPr/>
          <a:lstStyle/>
          <a:p>
            <a:fld id="{6F3806FF-9E51-4331-BB90-F49EFA1FA4FC}" type="slidenum">
              <a:rPr lang="fr-FR" smtClean="0"/>
              <a:t>30</a:t>
            </a:fld>
            <a:endParaRPr lang="fr-FR"/>
          </a:p>
        </p:txBody>
      </p:sp>
    </p:spTree>
    <p:extLst>
      <p:ext uri="{BB962C8B-B14F-4D97-AF65-F5344CB8AC3E}">
        <p14:creationId xmlns:p14="http://schemas.microsoft.com/office/powerpoint/2010/main" val="423455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A6ADF12E-C9E7-2404-E1C5-376C754338C0}"/>
              </a:ext>
            </a:extLst>
          </p:cNvPr>
          <p:cNvSpPr>
            <a:spLocks noGrp="1"/>
          </p:cNvSpPr>
          <p:nvPr>
            <p:ph idx="1"/>
          </p:nvPr>
        </p:nvSpPr>
        <p:spPr>
          <a:xfrm>
            <a:off x="838200" y="3489580"/>
            <a:ext cx="10622872" cy="1697314"/>
          </a:xfrm>
        </p:spPr>
        <p:txBody>
          <a:bodyPr>
            <a:normAutofit/>
          </a:bodyPr>
          <a:lstStyle/>
          <a:p>
            <a:r>
              <a:rPr lang="en-US" dirty="0"/>
              <a:t>Well, it’s a date.</a:t>
            </a:r>
          </a:p>
          <a:p>
            <a:r>
              <a:rPr lang="en-US" dirty="0"/>
              <a:t>Watch out for time zones</a:t>
            </a:r>
          </a:p>
          <a:p>
            <a:r>
              <a:rPr lang="en-US" dirty="0"/>
              <a:t>Use the </a:t>
            </a:r>
            <a:r>
              <a:rPr lang="en-US" sz="2400" dirty="0" err="1">
                <a:latin typeface="Fira Code" pitchFamily="1" charset="0"/>
                <a:ea typeface="Fira Code" pitchFamily="1" charset="0"/>
                <a:cs typeface="Fira Code" pitchFamily="1" charset="0"/>
              </a:rPr>
              <a:t>lubridate</a:t>
            </a:r>
            <a:r>
              <a:rPr lang="en-US" dirty="0">
                <a:cs typeface="Fira Code" pitchFamily="1" charset="0"/>
              </a:rPr>
              <a:t> package to manipulate dates (not base R)</a:t>
            </a:r>
          </a:p>
        </p:txBody>
      </p:sp>
      <p:grpSp>
        <p:nvGrpSpPr>
          <p:cNvPr id="5" name="Groupe 4">
            <a:extLst>
              <a:ext uri="{FF2B5EF4-FFF2-40B4-BE49-F238E27FC236}">
                <a16:creationId xmlns:a16="http://schemas.microsoft.com/office/drawing/2014/main" id="{D2B04F7A-D331-F66C-3652-608C463C19A9}"/>
              </a:ext>
            </a:extLst>
          </p:cNvPr>
          <p:cNvGrpSpPr/>
          <p:nvPr/>
        </p:nvGrpSpPr>
        <p:grpSpPr>
          <a:xfrm>
            <a:off x="807534" y="5153217"/>
            <a:ext cx="10240421" cy="986485"/>
            <a:chOff x="807534" y="4779940"/>
            <a:chExt cx="10240421" cy="986485"/>
          </a:xfrm>
        </p:grpSpPr>
        <p:sp>
          <p:nvSpPr>
            <p:cNvPr id="7" name="Rectangle 6">
              <a:extLst>
                <a:ext uri="{FF2B5EF4-FFF2-40B4-BE49-F238E27FC236}">
                  <a16:creationId xmlns:a16="http://schemas.microsoft.com/office/drawing/2014/main" id="{D61FC4FD-6817-6D95-9728-EF8571953A0F}"/>
                </a:ext>
              </a:extLst>
            </p:cNvPr>
            <p:cNvSpPr/>
            <p:nvPr/>
          </p:nvSpPr>
          <p:spPr>
            <a:xfrm>
              <a:off x="807534" y="5273183"/>
              <a:ext cx="10240421" cy="493242"/>
            </a:xfrm>
            <a:prstGeom prst="rect">
              <a:avLst/>
            </a:prstGeom>
            <a:solidFill>
              <a:srgbClr val="F9D4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Check that your date variable is in “Date” or “POSIT” format, not “character”. This will cause errors.</a:t>
              </a:r>
            </a:p>
          </p:txBody>
        </p:sp>
        <p:sp>
          <p:nvSpPr>
            <p:cNvPr id="8" name="Rectangle 7">
              <a:extLst>
                <a:ext uri="{FF2B5EF4-FFF2-40B4-BE49-F238E27FC236}">
                  <a16:creationId xmlns:a16="http://schemas.microsoft.com/office/drawing/2014/main" id="{7F2ACB31-D29F-4E2F-6195-314C6F4C1772}"/>
                </a:ext>
              </a:extLst>
            </p:cNvPr>
            <p:cNvSpPr/>
            <p:nvPr/>
          </p:nvSpPr>
          <p:spPr>
            <a:xfrm>
              <a:off x="807534" y="4779940"/>
              <a:ext cx="10240421" cy="493242"/>
            </a:xfrm>
            <a:prstGeom prst="rect">
              <a:avLst/>
            </a:prstGeom>
            <a:solidFill>
              <a:srgbClr val="EB6E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Common error</a:t>
              </a:r>
            </a:p>
          </p:txBody>
        </p:sp>
        <p:pic>
          <p:nvPicPr>
            <p:cNvPr id="9" name="Graphic 7" descr="Lightbulb outline">
              <a:extLst>
                <a:ext uri="{FF2B5EF4-FFF2-40B4-BE49-F238E27FC236}">
                  <a16:creationId xmlns:a16="http://schemas.microsoft.com/office/drawing/2014/main" id="{B66A3742-12A6-A58A-01A7-A7DA80DCA6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902" y="4813618"/>
              <a:ext cx="425886" cy="425886"/>
            </a:xfrm>
            <a:prstGeom prst="rect">
              <a:avLst/>
            </a:prstGeom>
          </p:spPr>
        </p:pic>
      </p:grpSp>
      <mc:AlternateContent xmlns:mc="http://schemas.openxmlformats.org/markup-compatibility/2006" xmlns:p14="http://schemas.microsoft.com/office/powerpoint/2010/main">
        <mc:Choice Requires="p14">
          <p:contentPart p14:bwMode="auto" r:id="rId11">
            <p14:nvContentPartPr>
              <p14:cNvPr id="11" name="Encre 10">
                <a:extLst>
                  <a:ext uri="{FF2B5EF4-FFF2-40B4-BE49-F238E27FC236}">
                    <a16:creationId xmlns:a16="http://schemas.microsoft.com/office/drawing/2014/main" id="{DCFEFA66-3114-242D-715F-E0ADE55A568C}"/>
                  </a:ext>
                </a:extLst>
              </p14:cNvPr>
              <p14:cNvContentPartPr/>
              <p14:nvPr/>
            </p14:nvContentPartPr>
            <p14:xfrm>
              <a:off x="1345660" y="1767777"/>
              <a:ext cx="394200" cy="9360"/>
            </p14:xfrm>
          </p:contentPart>
        </mc:Choice>
        <mc:Fallback xmlns="">
          <p:pic>
            <p:nvPicPr>
              <p:cNvPr id="11" name="Encre 10">
                <a:extLst>
                  <a:ext uri="{FF2B5EF4-FFF2-40B4-BE49-F238E27FC236}">
                    <a16:creationId xmlns:a16="http://schemas.microsoft.com/office/drawing/2014/main" id="{DCFEFA66-3114-242D-715F-E0ADE55A568C}"/>
                  </a:ext>
                </a:extLst>
              </p:cNvPr>
              <p:cNvPicPr/>
              <p:nvPr/>
            </p:nvPicPr>
            <p:blipFill>
              <a:blip r:embed="rId12"/>
              <a:stretch>
                <a:fillRect/>
              </a:stretch>
            </p:blipFill>
            <p:spPr>
              <a:xfrm>
                <a:off x="1292020" y="1660137"/>
                <a:ext cx="501840" cy="225000"/>
              </a:xfrm>
              <a:prstGeom prst="rect">
                <a:avLst/>
              </a:prstGeom>
            </p:spPr>
          </p:pic>
        </mc:Fallback>
      </mc:AlternateContent>
      <p:sp>
        <p:nvSpPr>
          <p:cNvPr id="10" name="Espace réservé du numéro de diapositive 9">
            <a:extLst>
              <a:ext uri="{FF2B5EF4-FFF2-40B4-BE49-F238E27FC236}">
                <a16:creationId xmlns:a16="http://schemas.microsoft.com/office/drawing/2014/main" id="{99C4C56C-4CD8-1813-8DBB-2503D59A83AF}"/>
              </a:ext>
            </a:extLst>
          </p:cNvPr>
          <p:cNvSpPr>
            <a:spLocks noGrp="1"/>
          </p:cNvSpPr>
          <p:nvPr>
            <p:ph type="sldNum" sz="quarter" idx="12"/>
          </p:nvPr>
        </p:nvSpPr>
        <p:spPr/>
        <p:txBody>
          <a:bodyPr/>
          <a:lstStyle/>
          <a:p>
            <a:fld id="{6F3806FF-9E51-4331-BB90-F49EFA1FA4FC}" type="slidenum">
              <a:rPr lang="fr-FR" smtClean="0"/>
              <a:t>31</a:t>
            </a:fld>
            <a:endParaRPr lang="fr-FR"/>
          </a:p>
        </p:txBody>
      </p:sp>
    </p:spTree>
    <p:extLst>
      <p:ext uri="{BB962C8B-B14F-4D97-AF65-F5344CB8AC3E}">
        <p14:creationId xmlns:p14="http://schemas.microsoft.com/office/powerpoint/2010/main" val="145907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Qualitative variables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Ordered variables, like </a:t>
            </a:r>
            <a:r>
              <a:rPr lang="en-US" i="1" dirty="0"/>
              <a:t>severity</a:t>
            </a:r>
            <a:r>
              <a:rPr lang="en-US" dirty="0"/>
              <a:t>: 1 &gt; 2 &gt; 3 &gt; 4 &gt; 5</a:t>
            </a:r>
          </a:p>
          <a:p>
            <a:r>
              <a:rPr lang="en-US" dirty="0"/>
              <a:t>Unordered (or nominal) variables, like </a:t>
            </a:r>
            <a:r>
              <a:rPr lang="en-US" i="1" dirty="0"/>
              <a:t>Diagnostic</a:t>
            </a:r>
            <a:r>
              <a:rPr lang="en-US" dirty="0"/>
              <a:t> (or </a:t>
            </a:r>
            <a:r>
              <a:rPr lang="en-US" i="1" dirty="0" err="1"/>
              <a:t>Hospitalised</a:t>
            </a:r>
            <a:r>
              <a:rPr lang="en-US" dirty="0"/>
              <a:t>)</a:t>
            </a:r>
          </a:p>
          <a:p>
            <a:pPr lvl="1"/>
            <a:r>
              <a:rPr lang="en-US" i="1" dirty="0" err="1"/>
              <a:t>Hospitalised</a:t>
            </a:r>
            <a:r>
              <a:rPr lang="en-US" i="1" dirty="0"/>
              <a:t> </a:t>
            </a:r>
            <a:r>
              <a:rPr lang="en-US" dirty="0"/>
              <a:t>is a special case called a binary variable, because it takes only two values</a:t>
            </a:r>
          </a:p>
          <a:p>
            <a:r>
              <a:rPr lang="en-US" dirty="0"/>
              <a:t>Qualitative variables can be stored as:</a:t>
            </a:r>
          </a:p>
          <a:p>
            <a:pPr lvl="1"/>
            <a:r>
              <a:rPr lang="en-US" dirty="0">
                <a:cs typeface="Fira Code" pitchFamily="1" charset="0"/>
              </a:rPr>
              <a:t>Strings, a sequence of characters (</a:t>
            </a:r>
            <a:r>
              <a:rPr lang="en-US" i="1" dirty="0">
                <a:cs typeface="Fira Code" pitchFamily="1" charset="0"/>
              </a:rPr>
              <a:t>character</a:t>
            </a:r>
            <a:r>
              <a:rPr lang="en-US" dirty="0">
                <a:cs typeface="Fira Code" pitchFamily="1" charset="0"/>
              </a:rPr>
              <a:t> type in R)</a:t>
            </a:r>
          </a:p>
          <a:p>
            <a:pPr lvl="1"/>
            <a:r>
              <a:rPr lang="en-US" dirty="0">
                <a:cs typeface="Fira Code" pitchFamily="1" charset="0"/>
              </a:rPr>
              <a:t>Factors, in R (a type made for categorical data, that can be ordered, and is more memory efficient than strings)</a:t>
            </a:r>
          </a:p>
        </p:txBody>
      </p:sp>
      <mc:AlternateContent xmlns:mc="http://schemas.openxmlformats.org/markup-compatibility/2006" xmlns:p14="http://schemas.microsoft.com/office/powerpoint/2010/main">
        <mc:Choice Requires="p14">
          <p:contentPart p14:bwMode="auto" r:id="rId9">
            <p14:nvContentPartPr>
              <p14:cNvPr id="8" name="Encre 7">
                <a:extLst>
                  <a:ext uri="{FF2B5EF4-FFF2-40B4-BE49-F238E27FC236}">
                    <a16:creationId xmlns:a16="http://schemas.microsoft.com/office/drawing/2014/main" id="{5410F8B3-EF9E-3F07-EFCA-E277F0173547}"/>
                  </a:ext>
                </a:extLst>
              </p14:cNvPr>
              <p14:cNvContentPartPr/>
              <p14:nvPr/>
            </p14:nvContentPartPr>
            <p14:xfrm>
              <a:off x="2682700" y="1776777"/>
              <a:ext cx="628920" cy="360"/>
            </p14:xfrm>
          </p:contentPart>
        </mc:Choice>
        <mc:Fallback xmlns="">
          <p:pic>
            <p:nvPicPr>
              <p:cNvPr id="8" name="Encre 7">
                <a:extLst>
                  <a:ext uri="{FF2B5EF4-FFF2-40B4-BE49-F238E27FC236}">
                    <a16:creationId xmlns:a16="http://schemas.microsoft.com/office/drawing/2014/main" id="{5410F8B3-EF9E-3F07-EFCA-E277F0173547}"/>
                  </a:ext>
                </a:extLst>
              </p:cNvPr>
              <p:cNvPicPr/>
              <p:nvPr/>
            </p:nvPicPr>
            <p:blipFill>
              <a:blip r:embed="rId10"/>
              <a:stretch>
                <a:fillRect/>
              </a:stretch>
            </p:blipFill>
            <p:spPr>
              <a:xfrm>
                <a:off x="2629060" y="1669137"/>
                <a:ext cx="73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cre 9">
                <a:extLst>
                  <a:ext uri="{FF2B5EF4-FFF2-40B4-BE49-F238E27FC236}">
                    <a16:creationId xmlns:a16="http://schemas.microsoft.com/office/drawing/2014/main" id="{C2940301-52F2-D13D-0EDB-E0AF27A5548C}"/>
                  </a:ext>
                </a:extLst>
              </p14:cNvPr>
              <p14:cNvContentPartPr/>
              <p14:nvPr/>
            </p14:nvContentPartPr>
            <p14:xfrm>
              <a:off x="5115220" y="1776057"/>
              <a:ext cx="948600" cy="10080"/>
            </p14:xfrm>
          </p:contentPart>
        </mc:Choice>
        <mc:Fallback xmlns="">
          <p:pic>
            <p:nvPicPr>
              <p:cNvPr id="10" name="Encre 9">
                <a:extLst>
                  <a:ext uri="{FF2B5EF4-FFF2-40B4-BE49-F238E27FC236}">
                    <a16:creationId xmlns:a16="http://schemas.microsoft.com/office/drawing/2014/main" id="{C2940301-52F2-D13D-0EDB-E0AF27A5548C}"/>
                  </a:ext>
                </a:extLst>
              </p:cNvPr>
              <p:cNvPicPr/>
              <p:nvPr/>
            </p:nvPicPr>
            <p:blipFill>
              <a:blip r:embed="rId12"/>
              <a:stretch>
                <a:fillRect/>
              </a:stretch>
            </p:blipFill>
            <p:spPr>
              <a:xfrm>
                <a:off x="5061580" y="1668417"/>
                <a:ext cx="10562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cre 10">
                <a:extLst>
                  <a:ext uri="{FF2B5EF4-FFF2-40B4-BE49-F238E27FC236}">
                    <a16:creationId xmlns:a16="http://schemas.microsoft.com/office/drawing/2014/main" id="{5382CF2E-A0FC-1B1F-04A0-4C1665D7A22F}"/>
                  </a:ext>
                </a:extLst>
              </p14:cNvPr>
              <p14:cNvContentPartPr/>
              <p14:nvPr/>
            </p14:nvContentPartPr>
            <p14:xfrm>
              <a:off x="6193420" y="1751217"/>
              <a:ext cx="887400" cy="360"/>
            </p14:xfrm>
          </p:contentPart>
        </mc:Choice>
        <mc:Fallback xmlns="">
          <p:pic>
            <p:nvPicPr>
              <p:cNvPr id="11" name="Encre 10">
                <a:extLst>
                  <a:ext uri="{FF2B5EF4-FFF2-40B4-BE49-F238E27FC236}">
                    <a16:creationId xmlns:a16="http://schemas.microsoft.com/office/drawing/2014/main" id="{5382CF2E-A0FC-1B1F-04A0-4C1665D7A22F}"/>
                  </a:ext>
                </a:extLst>
              </p:cNvPr>
              <p:cNvPicPr/>
              <p:nvPr/>
            </p:nvPicPr>
            <p:blipFill>
              <a:blip r:embed="rId14"/>
              <a:stretch>
                <a:fillRect/>
              </a:stretch>
            </p:blipFill>
            <p:spPr>
              <a:xfrm>
                <a:off x="6139780" y="1643217"/>
                <a:ext cx="995040" cy="216000"/>
              </a:xfrm>
              <a:prstGeom prst="rect">
                <a:avLst/>
              </a:prstGeom>
            </p:spPr>
          </p:pic>
        </mc:Fallback>
      </mc:AlternateContent>
      <p:sp>
        <p:nvSpPr>
          <p:cNvPr id="5" name="Espace réservé du numéro de diapositive 4">
            <a:extLst>
              <a:ext uri="{FF2B5EF4-FFF2-40B4-BE49-F238E27FC236}">
                <a16:creationId xmlns:a16="http://schemas.microsoft.com/office/drawing/2014/main" id="{34C54B0A-F3C0-49EA-C701-44B956052D91}"/>
              </a:ext>
            </a:extLst>
          </p:cNvPr>
          <p:cNvSpPr>
            <a:spLocks noGrp="1"/>
          </p:cNvSpPr>
          <p:nvPr>
            <p:ph type="sldNum" sz="quarter" idx="12"/>
          </p:nvPr>
        </p:nvSpPr>
        <p:spPr/>
        <p:txBody>
          <a:bodyPr/>
          <a:lstStyle/>
          <a:p>
            <a:fld id="{6F3806FF-9E51-4331-BB90-F49EFA1FA4FC}" type="slidenum">
              <a:rPr lang="fr-FR" smtClean="0"/>
              <a:t>32</a:t>
            </a:fld>
            <a:endParaRPr lang="fr-FR"/>
          </a:p>
        </p:txBody>
      </p:sp>
    </p:spTree>
    <p:extLst>
      <p:ext uri="{BB962C8B-B14F-4D97-AF65-F5344CB8AC3E}">
        <p14:creationId xmlns:p14="http://schemas.microsoft.com/office/powerpoint/2010/main" val="215176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Text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You can do a lot of things with texts (which we won’t cover here)</a:t>
            </a:r>
          </a:p>
          <a:p>
            <a:pPr lvl="1"/>
            <a:r>
              <a:rPr lang="en-US" dirty="0"/>
              <a:t>You can create new nominal variables by hand from the texts content, for example</a:t>
            </a:r>
          </a:p>
          <a:p>
            <a:pPr lvl="1"/>
            <a:r>
              <a:rPr lang="en-US" dirty="0"/>
              <a:t>Or you can do more sophisticated work using Natural Language Processing (NLP)</a:t>
            </a:r>
          </a:p>
          <a:p>
            <a:r>
              <a:rPr lang="en-US" dirty="0">
                <a:cs typeface="Fira Code" pitchFamily="1" charset="0"/>
              </a:rPr>
              <a:t>These are always stored as strings/characters types</a:t>
            </a:r>
          </a:p>
        </p:txBody>
      </p:sp>
      <mc:AlternateContent xmlns:mc="http://schemas.openxmlformats.org/markup-compatibility/2006" xmlns:p14="http://schemas.microsoft.com/office/powerpoint/2010/main">
        <mc:Choice Requires="p14">
          <p:contentPart p14:bwMode="auto" r:id="rId9">
            <p14:nvContentPartPr>
              <p14:cNvPr id="5" name="Encre 4">
                <a:extLst>
                  <a:ext uri="{FF2B5EF4-FFF2-40B4-BE49-F238E27FC236}">
                    <a16:creationId xmlns:a16="http://schemas.microsoft.com/office/drawing/2014/main" id="{F131FED3-7FDC-05C7-396F-F10017C43244}"/>
                  </a:ext>
                </a:extLst>
              </p14:cNvPr>
              <p14:cNvContentPartPr/>
              <p14:nvPr/>
            </p14:nvContentPartPr>
            <p14:xfrm>
              <a:off x="7660060" y="1768497"/>
              <a:ext cx="1276200" cy="10440"/>
            </p14:xfrm>
          </p:contentPart>
        </mc:Choice>
        <mc:Fallback xmlns="">
          <p:pic>
            <p:nvPicPr>
              <p:cNvPr id="5" name="Encre 4">
                <a:extLst>
                  <a:ext uri="{FF2B5EF4-FFF2-40B4-BE49-F238E27FC236}">
                    <a16:creationId xmlns:a16="http://schemas.microsoft.com/office/drawing/2014/main" id="{F131FED3-7FDC-05C7-396F-F10017C43244}"/>
                  </a:ext>
                </a:extLst>
              </p:cNvPr>
              <p:cNvPicPr/>
              <p:nvPr/>
            </p:nvPicPr>
            <p:blipFill>
              <a:blip r:embed="rId10"/>
              <a:stretch>
                <a:fillRect/>
              </a:stretch>
            </p:blipFill>
            <p:spPr>
              <a:xfrm>
                <a:off x="7606420" y="1660497"/>
                <a:ext cx="1383840" cy="226080"/>
              </a:xfrm>
              <a:prstGeom prst="rect">
                <a:avLst/>
              </a:prstGeom>
            </p:spPr>
          </p:pic>
        </mc:Fallback>
      </mc:AlternateContent>
      <p:sp>
        <p:nvSpPr>
          <p:cNvPr id="7" name="Espace réservé du numéro de diapositive 6">
            <a:extLst>
              <a:ext uri="{FF2B5EF4-FFF2-40B4-BE49-F238E27FC236}">
                <a16:creationId xmlns:a16="http://schemas.microsoft.com/office/drawing/2014/main" id="{1C5938DA-3494-267A-98EA-4662B16E6290}"/>
              </a:ext>
            </a:extLst>
          </p:cNvPr>
          <p:cNvSpPr>
            <a:spLocks noGrp="1"/>
          </p:cNvSpPr>
          <p:nvPr>
            <p:ph type="sldNum" sz="quarter" idx="12"/>
          </p:nvPr>
        </p:nvSpPr>
        <p:spPr/>
        <p:txBody>
          <a:bodyPr/>
          <a:lstStyle/>
          <a:p>
            <a:fld id="{6F3806FF-9E51-4331-BB90-F49EFA1FA4FC}" type="slidenum">
              <a:rPr lang="fr-FR" smtClean="0"/>
              <a:t>33</a:t>
            </a:fld>
            <a:endParaRPr lang="fr-FR"/>
          </a:p>
        </p:txBody>
      </p:sp>
    </p:spTree>
    <p:extLst>
      <p:ext uri="{BB962C8B-B14F-4D97-AF65-F5344CB8AC3E}">
        <p14:creationId xmlns:p14="http://schemas.microsoft.com/office/powerpoint/2010/main" val="17370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Images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You can also do a lot of things with images (which we won’t cover here)</a:t>
            </a:r>
          </a:p>
          <a:p>
            <a:pPr lvl="1"/>
            <a:r>
              <a:rPr lang="en-US" dirty="0"/>
              <a:t>This is a very specialized field, it is unlikely you will work on images</a:t>
            </a:r>
          </a:p>
          <a:p>
            <a:r>
              <a:rPr lang="en-US" dirty="0"/>
              <a:t>R is not the best choice for working with images, opt for Python instead (also this requires beefy workstations)</a:t>
            </a:r>
          </a:p>
        </p:txBody>
      </p:sp>
      <mc:AlternateContent xmlns:mc="http://schemas.openxmlformats.org/markup-compatibility/2006" xmlns:p14="http://schemas.microsoft.com/office/powerpoint/2010/main">
        <mc:Choice Requires="p14">
          <p:contentPart p14:bwMode="auto" r:id="rId9">
            <p14:nvContentPartPr>
              <p14:cNvPr id="7" name="Encre 6">
                <a:extLst>
                  <a:ext uri="{FF2B5EF4-FFF2-40B4-BE49-F238E27FC236}">
                    <a16:creationId xmlns:a16="http://schemas.microsoft.com/office/drawing/2014/main" id="{73083AB4-A924-F469-2497-DB26A899E754}"/>
                  </a:ext>
                </a:extLst>
              </p14:cNvPr>
              <p14:cNvContentPartPr/>
              <p14:nvPr/>
            </p14:nvContentPartPr>
            <p14:xfrm>
              <a:off x="10041100" y="1776960"/>
              <a:ext cx="585720" cy="360"/>
            </p14:xfrm>
          </p:contentPart>
        </mc:Choice>
        <mc:Fallback xmlns="">
          <p:pic>
            <p:nvPicPr>
              <p:cNvPr id="7" name="Encre 6">
                <a:extLst>
                  <a:ext uri="{FF2B5EF4-FFF2-40B4-BE49-F238E27FC236}">
                    <a16:creationId xmlns:a16="http://schemas.microsoft.com/office/drawing/2014/main" id="{73083AB4-A924-F469-2497-DB26A899E754}"/>
                  </a:ext>
                </a:extLst>
              </p:cNvPr>
              <p:cNvPicPr/>
              <p:nvPr/>
            </p:nvPicPr>
            <p:blipFill>
              <a:blip r:embed="rId10"/>
              <a:stretch>
                <a:fillRect/>
              </a:stretch>
            </p:blipFill>
            <p:spPr>
              <a:xfrm>
                <a:off x="9987460" y="1668960"/>
                <a:ext cx="693360" cy="216000"/>
              </a:xfrm>
              <a:prstGeom prst="rect">
                <a:avLst/>
              </a:prstGeom>
            </p:spPr>
          </p:pic>
        </mc:Fallback>
      </mc:AlternateContent>
      <p:sp>
        <p:nvSpPr>
          <p:cNvPr id="5" name="Espace réservé du numéro de diapositive 4">
            <a:extLst>
              <a:ext uri="{FF2B5EF4-FFF2-40B4-BE49-F238E27FC236}">
                <a16:creationId xmlns:a16="http://schemas.microsoft.com/office/drawing/2014/main" id="{90B9BF3C-50A9-404C-4B81-E5787430A1BE}"/>
              </a:ext>
            </a:extLst>
          </p:cNvPr>
          <p:cNvSpPr>
            <a:spLocks noGrp="1"/>
          </p:cNvSpPr>
          <p:nvPr>
            <p:ph type="sldNum" sz="quarter" idx="12"/>
          </p:nvPr>
        </p:nvSpPr>
        <p:spPr/>
        <p:txBody>
          <a:bodyPr/>
          <a:lstStyle/>
          <a:p>
            <a:fld id="{6F3806FF-9E51-4331-BB90-F49EFA1FA4FC}" type="slidenum">
              <a:rPr lang="fr-FR" smtClean="0"/>
              <a:t>34</a:t>
            </a:fld>
            <a:endParaRPr lang="fr-FR"/>
          </a:p>
        </p:txBody>
      </p:sp>
    </p:spTree>
    <p:extLst>
      <p:ext uri="{BB962C8B-B14F-4D97-AF65-F5344CB8AC3E}">
        <p14:creationId xmlns:p14="http://schemas.microsoft.com/office/powerpoint/2010/main" val="312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a:t>
            </a:r>
            <a:r>
              <a:rPr lang="en-GB" dirty="0">
                <a:solidFill>
                  <a:srgbClr val="7F7DB0"/>
                </a:solidFill>
              </a:rPr>
              <a:t>models</a:t>
            </a:r>
            <a:r>
              <a:rPr lang="en-GB" dirty="0">
                <a:solidFill>
                  <a:schemeClr val="tx1">
                    <a:lumMod val="75000"/>
                    <a:lumOff val="25000"/>
                  </a:schemeClr>
                </a:solidFill>
              </a:rPr>
              <a: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1" name="Image 10" descr="Une image contenant texte, capture d’écran, Police, ligne&#10;&#10;Description générée automatiquement">
            <a:extLst>
              <a:ext uri="{FF2B5EF4-FFF2-40B4-BE49-F238E27FC236}">
                <a16:creationId xmlns:a16="http://schemas.microsoft.com/office/drawing/2014/main" id="{6986930D-E316-5433-AD43-C978A536922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3752" y="2424746"/>
            <a:ext cx="5553075" cy="3476625"/>
          </a:xfrm>
          <a:prstGeom prst="rect">
            <a:avLst/>
          </a:prstGeom>
        </p:spPr>
      </p:pic>
      <p:sp>
        <p:nvSpPr>
          <p:cNvPr id="12" name="Content Placeholder 5">
            <a:extLst>
              <a:ext uri="{FF2B5EF4-FFF2-40B4-BE49-F238E27FC236}">
                <a16:creationId xmlns:a16="http://schemas.microsoft.com/office/drawing/2014/main" id="{39E395A2-A559-2210-58D7-751828AF5333}"/>
              </a:ext>
            </a:extLst>
          </p:cNvPr>
          <p:cNvSpPr>
            <a:spLocks noGrp="1"/>
          </p:cNvSpPr>
          <p:nvPr>
            <p:ph idx="1"/>
          </p:nvPr>
        </p:nvSpPr>
        <p:spPr>
          <a:xfrm>
            <a:off x="838200" y="1781784"/>
            <a:ext cx="5769634" cy="512842"/>
          </a:xfrm>
        </p:spPr>
        <p:txBody>
          <a:bodyPr>
            <a:normAutofit/>
          </a:bodyPr>
          <a:lstStyle/>
          <a:p>
            <a:pPr marL="0" indent="0">
              <a:buNone/>
            </a:pPr>
            <a:r>
              <a:rPr lang="en-US" dirty="0"/>
              <a:t>Interpretability vs. flexibility tradeoff</a:t>
            </a:r>
          </a:p>
        </p:txBody>
      </p:sp>
      <p:sp>
        <p:nvSpPr>
          <p:cNvPr id="15" name="Content Placeholder 5">
            <a:extLst>
              <a:ext uri="{FF2B5EF4-FFF2-40B4-BE49-F238E27FC236}">
                <a16:creationId xmlns:a16="http://schemas.microsoft.com/office/drawing/2014/main" id="{91A12610-8120-C3AF-FA06-BAD03524EDA9}"/>
              </a:ext>
            </a:extLst>
          </p:cNvPr>
          <p:cNvSpPr txBox="1">
            <a:spLocks/>
          </p:cNvSpPr>
          <p:nvPr/>
        </p:nvSpPr>
        <p:spPr>
          <a:xfrm>
            <a:off x="838200" y="6036233"/>
            <a:ext cx="5769634" cy="5128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From James GM. 2013. Introduction to statistical learning.</a:t>
            </a:r>
          </a:p>
        </p:txBody>
      </p:sp>
      <p:sp>
        <p:nvSpPr>
          <p:cNvPr id="16" name="Content Placeholder 5">
            <a:extLst>
              <a:ext uri="{FF2B5EF4-FFF2-40B4-BE49-F238E27FC236}">
                <a16:creationId xmlns:a16="http://schemas.microsoft.com/office/drawing/2014/main" id="{05B77629-1E33-4027-BA57-80D90FBCDB19}"/>
              </a:ext>
            </a:extLst>
          </p:cNvPr>
          <p:cNvSpPr txBox="1">
            <a:spLocks/>
          </p:cNvSpPr>
          <p:nvPr/>
        </p:nvSpPr>
        <p:spPr>
          <a:xfrm>
            <a:off x="6356827" y="2294626"/>
            <a:ext cx="5451865" cy="4198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Decision makers want to know </a:t>
            </a:r>
            <a:r>
              <a:rPr lang="en-US" dirty="0">
                <a:solidFill>
                  <a:srgbClr val="7F7DB0"/>
                </a:solidFill>
              </a:rPr>
              <a:t>why you are getting the results you have</a:t>
            </a:r>
          </a:p>
          <a:p>
            <a:r>
              <a:rPr lang="en-US" dirty="0"/>
              <a:t>More flexible models, though more accurate, may be </a:t>
            </a:r>
            <a:r>
              <a:rPr lang="en-US" dirty="0">
                <a:solidFill>
                  <a:srgbClr val="7F7DB0"/>
                </a:solidFill>
              </a:rPr>
              <a:t>less valued</a:t>
            </a:r>
            <a:r>
              <a:rPr lang="en-US" dirty="0"/>
              <a:t> because they are </a:t>
            </a:r>
            <a:r>
              <a:rPr lang="en-US" dirty="0">
                <a:solidFill>
                  <a:srgbClr val="7F7DB0"/>
                </a:solidFill>
              </a:rPr>
              <a:t>hard to understand</a:t>
            </a:r>
          </a:p>
          <a:p>
            <a:r>
              <a:rPr lang="en-US" dirty="0"/>
              <a:t>Sometimes, people just want coefficients from a regression model, or a single decision tree</a:t>
            </a:r>
            <a:endParaRPr lang="en-US" dirty="0">
              <a:solidFill>
                <a:srgbClr val="7F7DB0"/>
              </a:solidFill>
            </a:endParaRPr>
          </a:p>
          <a:p>
            <a:endParaRPr lang="en-US" dirty="0">
              <a:solidFill>
                <a:srgbClr val="7F7DB0"/>
              </a:solidFill>
            </a:endParaRPr>
          </a:p>
        </p:txBody>
      </p:sp>
      <p:sp>
        <p:nvSpPr>
          <p:cNvPr id="3" name="Espace réservé du numéro de diapositive 2">
            <a:extLst>
              <a:ext uri="{FF2B5EF4-FFF2-40B4-BE49-F238E27FC236}">
                <a16:creationId xmlns:a16="http://schemas.microsoft.com/office/drawing/2014/main" id="{2BF68D08-759D-BB0A-10F4-4BDD0F872483}"/>
              </a:ext>
            </a:extLst>
          </p:cNvPr>
          <p:cNvSpPr>
            <a:spLocks noGrp="1"/>
          </p:cNvSpPr>
          <p:nvPr>
            <p:ph type="sldNum" sz="quarter" idx="12"/>
          </p:nvPr>
        </p:nvSpPr>
        <p:spPr/>
        <p:txBody>
          <a:bodyPr/>
          <a:lstStyle/>
          <a:p>
            <a:fld id="{6F3806FF-9E51-4331-BB90-F49EFA1FA4FC}" type="slidenum">
              <a:rPr lang="fr-FR" smtClean="0"/>
              <a:t>35</a:t>
            </a:fld>
            <a:endParaRPr lang="fr-FR"/>
          </a:p>
        </p:txBody>
      </p:sp>
    </p:spTree>
    <p:extLst>
      <p:ext uri="{BB962C8B-B14F-4D97-AF65-F5344CB8AC3E}">
        <p14:creationId xmlns:p14="http://schemas.microsoft.com/office/powerpoint/2010/main" val="149574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models, but </a:t>
            </a:r>
            <a:r>
              <a:rPr lang="en-GB" dirty="0">
                <a:solidFill>
                  <a:srgbClr val="7F7DB0"/>
                </a:solidFill>
              </a:rPr>
              <a:t>for my data</a:t>
            </a:r>
            <a:r>
              <a:rPr lang="en-GB" dirty="0">
                <a:solidFill>
                  <a:schemeClr val="tx1">
                    <a:lumMod val="75000"/>
                    <a:lumOff val="25000"/>
                  </a:schemeClr>
                </a:solidFill>
              </a:rPr>
              <a:t>?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literature first, there may be specific estimation procedures to follow</a:t>
            </a:r>
          </a:p>
          <a:p>
            <a:r>
              <a:rPr lang="en-US" dirty="0"/>
              <a:t>In your research question, do you know what you have to estimate?</a:t>
            </a:r>
          </a:p>
          <a:p>
            <a:pPr lvl="1"/>
            <a:r>
              <a:rPr lang="en-US" dirty="0"/>
              <a:t>Yes, I have a dependent variable which I must predict/for which I must find associated factors </a:t>
            </a:r>
            <a:r>
              <a:rPr lang="en-US" dirty="0">
                <a:sym typeface="Wingdings" panose="05000000000000000000" pitchFamily="2" charset="2"/>
              </a:rPr>
              <a:t> </a:t>
            </a:r>
            <a:r>
              <a:rPr lang="en-US" dirty="0">
                <a:solidFill>
                  <a:srgbClr val="1891C3"/>
                </a:solidFill>
                <a:sym typeface="Wingdings" panose="05000000000000000000" pitchFamily="2" charset="2"/>
              </a:rPr>
              <a:t>Supervised methods </a:t>
            </a:r>
            <a:r>
              <a:rPr lang="en-US" dirty="0">
                <a:sym typeface="Wingdings" panose="05000000000000000000" pitchFamily="2" charset="2"/>
              </a:rPr>
              <a:t>(regressions, trees, </a:t>
            </a:r>
            <a:r>
              <a:rPr lang="en-US" dirty="0" err="1">
                <a:sym typeface="Wingdings" panose="05000000000000000000" pitchFamily="2" charset="2"/>
              </a:rPr>
              <a:t>kNN</a:t>
            </a:r>
            <a:r>
              <a:rPr lang="en-US" dirty="0">
                <a:sym typeface="Wingdings" panose="05000000000000000000" pitchFamily="2" charset="2"/>
              </a:rPr>
              <a:t>, etc.)</a:t>
            </a:r>
          </a:p>
          <a:p>
            <a:pPr lvl="2"/>
            <a:endParaRPr lang="en-US" dirty="0"/>
          </a:p>
        </p:txBody>
      </p:sp>
      <p:sp>
        <p:nvSpPr>
          <p:cNvPr id="3" name="Espace réservé du numéro de diapositive 2">
            <a:extLst>
              <a:ext uri="{FF2B5EF4-FFF2-40B4-BE49-F238E27FC236}">
                <a16:creationId xmlns:a16="http://schemas.microsoft.com/office/drawing/2014/main" id="{40C535C5-6DBE-7370-4BDF-70697E2DFCAB}"/>
              </a:ext>
            </a:extLst>
          </p:cNvPr>
          <p:cNvSpPr>
            <a:spLocks noGrp="1"/>
          </p:cNvSpPr>
          <p:nvPr>
            <p:ph type="sldNum" sz="quarter" idx="12"/>
          </p:nvPr>
        </p:nvSpPr>
        <p:spPr/>
        <p:txBody>
          <a:bodyPr/>
          <a:lstStyle/>
          <a:p>
            <a:fld id="{6F3806FF-9E51-4331-BB90-F49EFA1FA4FC}" type="slidenum">
              <a:rPr lang="fr-FR" smtClean="0"/>
              <a:t>36</a:t>
            </a:fld>
            <a:endParaRPr lang="fr-FR"/>
          </a:p>
        </p:txBody>
      </p:sp>
    </p:spTree>
    <p:extLst>
      <p:ext uri="{BB962C8B-B14F-4D97-AF65-F5344CB8AC3E}">
        <p14:creationId xmlns:p14="http://schemas.microsoft.com/office/powerpoint/2010/main" val="306752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Supervised</a:t>
            </a:r>
            <a:r>
              <a:rPr lang="en-GB" dirty="0">
                <a:solidFill>
                  <a:schemeClr val="tx1">
                    <a:lumMod val="75000"/>
                    <a:lumOff val="25000"/>
                  </a:schemeClr>
                </a:solidFill>
              </a:rPr>
              <a:t> learning</a:t>
            </a:r>
            <a:endParaRPr lang="en-GB" dirty="0">
              <a:solidFill>
                <a:srgbClr val="7F7DB0"/>
              </a:solidFill>
            </a:endParaRPr>
          </a:p>
        </p:txBody>
      </p:sp>
      <p:pic>
        <p:nvPicPr>
          <p:cNvPr id="14" name="Image 13" descr="Une image contenant texte, capture d’écran, Police, Graphique&#10;&#10;Description générée automatiquement">
            <a:extLst>
              <a:ext uri="{FF2B5EF4-FFF2-40B4-BE49-F238E27FC236}">
                <a16:creationId xmlns:a16="http://schemas.microsoft.com/office/drawing/2014/main" id="{B22306CF-E539-1D4D-E70A-0CDEA0307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43" y="1969549"/>
            <a:ext cx="8136384" cy="4215236"/>
          </a:xfrm>
          <a:prstGeom prst="rect">
            <a:avLst/>
          </a:prstGeom>
        </p:spPr>
      </p:pic>
      <p:sp>
        <p:nvSpPr>
          <p:cNvPr id="15" name="Content Placeholder 5">
            <a:extLst>
              <a:ext uri="{FF2B5EF4-FFF2-40B4-BE49-F238E27FC236}">
                <a16:creationId xmlns:a16="http://schemas.microsoft.com/office/drawing/2014/main" id="{3EB7D726-0C55-2D3D-79B8-41B832662B4B}"/>
              </a:ext>
            </a:extLst>
          </p:cNvPr>
          <p:cNvSpPr>
            <a:spLocks noGrp="1"/>
          </p:cNvSpPr>
          <p:nvPr>
            <p:ph idx="1"/>
          </p:nvPr>
        </p:nvSpPr>
        <p:spPr>
          <a:xfrm>
            <a:off x="836400" y="1474493"/>
            <a:ext cx="10088869" cy="624987"/>
          </a:xfrm>
        </p:spPr>
        <p:txBody>
          <a:bodyPr>
            <a:normAutofit fontScale="85000" lnSpcReduction="10000"/>
          </a:bodyPr>
          <a:lstStyle/>
          <a:p>
            <a:pPr marL="0" indent="0">
              <a:buNone/>
            </a:pPr>
            <a:r>
              <a:rPr lang="en-US" u="sng" dirty="0"/>
              <a:t>Non-exhaustive</a:t>
            </a:r>
            <a:r>
              <a:rPr lang="en-US" dirty="0"/>
              <a:t> list of commonly used linear models, and when to use them</a:t>
            </a:r>
          </a:p>
        </p:txBody>
      </p:sp>
      <p:sp>
        <p:nvSpPr>
          <p:cNvPr id="16" name="Content Placeholder 5">
            <a:extLst>
              <a:ext uri="{FF2B5EF4-FFF2-40B4-BE49-F238E27FC236}">
                <a16:creationId xmlns:a16="http://schemas.microsoft.com/office/drawing/2014/main" id="{E25E6096-C7F5-8D24-7298-36C4D901CFD0}"/>
              </a:ext>
            </a:extLst>
          </p:cNvPr>
          <p:cNvSpPr txBox="1">
            <a:spLocks/>
          </p:cNvSpPr>
          <p:nvPr/>
        </p:nvSpPr>
        <p:spPr>
          <a:xfrm>
            <a:off x="533398" y="6294805"/>
            <a:ext cx="11250284" cy="624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Note: you may use some ML models for both regression and classification, and may be robust to some specifications of the dependent variable</a:t>
            </a:r>
          </a:p>
        </p:txBody>
      </p:sp>
      <p:sp>
        <p:nvSpPr>
          <p:cNvPr id="2" name="Espace réservé du numéro de diapositive 1">
            <a:extLst>
              <a:ext uri="{FF2B5EF4-FFF2-40B4-BE49-F238E27FC236}">
                <a16:creationId xmlns:a16="http://schemas.microsoft.com/office/drawing/2014/main" id="{B7A19496-D8A0-DC5E-D39E-B9C3737C1F7C}"/>
              </a:ext>
            </a:extLst>
          </p:cNvPr>
          <p:cNvSpPr>
            <a:spLocks noGrp="1"/>
          </p:cNvSpPr>
          <p:nvPr>
            <p:ph type="sldNum" sz="quarter" idx="12"/>
          </p:nvPr>
        </p:nvSpPr>
        <p:spPr/>
        <p:txBody>
          <a:bodyPr/>
          <a:lstStyle/>
          <a:p>
            <a:fld id="{6F3806FF-9E51-4331-BB90-F49EFA1FA4FC}" type="slidenum">
              <a:rPr lang="fr-FR" smtClean="0"/>
              <a:t>37</a:t>
            </a:fld>
            <a:endParaRPr lang="fr-FR"/>
          </a:p>
        </p:txBody>
      </p:sp>
      <p:sp>
        <p:nvSpPr>
          <p:cNvPr id="3" name="Ellipse 2">
            <a:extLst>
              <a:ext uri="{FF2B5EF4-FFF2-40B4-BE49-F238E27FC236}">
                <a16:creationId xmlns:a16="http://schemas.microsoft.com/office/drawing/2014/main" id="{123D133C-3A92-F7BC-A0B4-682B11063F26}"/>
              </a:ext>
            </a:extLst>
          </p:cNvPr>
          <p:cNvSpPr/>
          <p:nvPr/>
        </p:nvSpPr>
        <p:spPr>
          <a:xfrm>
            <a:off x="4684144" y="1886457"/>
            <a:ext cx="2129628" cy="416795"/>
          </a:xfrm>
          <a:prstGeom prst="ellipse">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rPr>
              <a:t>Dep</a:t>
            </a:r>
            <a:r>
              <a:rPr lang="fr-FR" dirty="0">
                <a:solidFill>
                  <a:schemeClr val="tx1">
                    <a:lumMod val="75000"/>
                    <a:lumOff val="25000"/>
                  </a:schemeClr>
                </a:solidFill>
              </a:rPr>
              <a:t>. variable</a:t>
            </a:r>
          </a:p>
        </p:txBody>
      </p:sp>
      <p:sp>
        <p:nvSpPr>
          <p:cNvPr id="7" name="TextBox 6">
            <a:extLst>
              <a:ext uri="{FF2B5EF4-FFF2-40B4-BE49-F238E27FC236}">
                <a16:creationId xmlns:a16="http://schemas.microsoft.com/office/drawing/2014/main" id="{B4B007FE-2DE7-665C-2ACB-EC72B4EE16EC}"/>
              </a:ext>
            </a:extLst>
          </p:cNvPr>
          <p:cNvSpPr txBox="1"/>
          <p:nvPr/>
        </p:nvSpPr>
        <p:spPr>
          <a:xfrm>
            <a:off x="4868088" y="2937353"/>
            <a:ext cx="1724162" cy="523220"/>
          </a:xfrm>
          <a:prstGeom prst="rect">
            <a:avLst/>
          </a:prstGeom>
          <a:noFill/>
        </p:spPr>
        <p:txBody>
          <a:bodyPr wrap="square" rtlCol="0">
            <a:spAutoFit/>
          </a:bodyPr>
          <a:lstStyle/>
          <a:p>
            <a:pPr algn="ctr"/>
            <a:r>
              <a:rPr lang="en-GB" sz="1400" dirty="0"/>
              <a:t>(i.e. is the data numerical?)</a:t>
            </a:r>
          </a:p>
        </p:txBody>
      </p:sp>
    </p:spTree>
    <p:extLst>
      <p:ext uri="{BB962C8B-B14F-4D97-AF65-F5344CB8AC3E}">
        <p14:creationId xmlns:p14="http://schemas.microsoft.com/office/powerpoint/2010/main" val="2582445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Some </a:t>
            </a:r>
            <a:r>
              <a:rPr lang="en-GB" dirty="0">
                <a:solidFill>
                  <a:srgbClr val="7F7DB0"/>
                </a:solidFill>
              </a:rPr>
              <a:t>weird</a:t>
            </a:r>
            <a:r>
              <a:rPr lang="en-GB" dirty="0">
                <a:solidFill>
                  <a:schemeClr val="tx1">
                    <a:lumMod val="75000"/>
                    <a:lumOff val="25000"/>
                  </a:schemeClr>
                </a:solidFill>
              </a:rPr>
              <a:t> cases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6306" cy="4929735"/>
          </a:xfrm>
        </p:spPr>
        <p:txBody>
          <a:bodyPr>
            <a:normAutofit/>
          </a:bodyPr>
          <a:lstStyle/>
          <a:p>
            <a:r>
              <a:rPr lang="en-US" dirty="0"/>
              <a:t>Watch out for </a:t>
            </a:r>
            <a:r>
              <a:rPr lang="en-US" dirty="0">
                <a:solidFill>
                  <a:srgbClr val="1891C3"/>
                </a:solidFill>
              </a:rPr>
              <a:t>limited dependent variables:</a:t>
            </a:r>
          </a:p>
          <a:p>
            <a:pPr lvl="1"/>
            <a:r>
              <a:rPr lang="en-US" dirty="0"/>
              <a:t>Variables with limited range of values (e.g. scales from 1 to 5)</a:t>
            </a:r>
          </a:p>
          <a:p>
            <a:pPr lvl="2"/>
            <a:r>
              <a:rPr lang="en-US" dirty="0"/>
              <a:t>In this case, don’t use a linear regression model</a:t>
            </a:r>
          </a:p>
          <a:p>
            <a:pPr lvl="2"/>
            <a:r>
              <a:rPr lang="en-US" dirty="0"/>
              <a:t>Test ordered logit/probit models</a:t>
            </a:r>
          </a:p>
          <a:p>
            <a:pPr lvl="2"/>
            <a:r>
              <a:rPr lang="en-US" dirty="0"/>
              <a:t>Or multinomial logit/probit if ordered logit assumptions are violated</a:t>
            </a:r>
          </a:p>
          <a:p>
            <a:pPr lvl="1"/>
            <a:endParaRPr lang="en-US" dirty="0"/>
          </a:p>
          <a:p>
            <a:pPr lvl="1"/>
            <a:r>
              <a:rPr lang="en-US" dirty="0"/>
              <a:t>Censoring and truncation</a:t>
            </a:r>
          </a:p>
          <a:p>
            <a:pPr lvl="2"/>
            <a:r>
              <a:rPr lang="en-US" dirty="0"/>
              <a:t>Censoring: you observe some floor or ceiling values in your dependent variables (e.g. annual income variable coded as &gt;100,000€ when the true annual income is over this threshold).</a:t>
            </a:r>
          </a:p>
          <a:p>
            <a:pPr lvl="2"/>
            <a:r>
              <a:rPr lang="en-US" dirty="0"/>
              <a:t>Truncation: same as censoring, but the entire observation is missing from the data when the threshold is hit</a:t>
            </a:r>
          </a:p>
          <a:p>
            <a:endParaRPr lang="en-US" dirty="0"/>
          </a:p>
          <a:p>
            <a:pPr lvl="1"/>
            <a:endParaRPr lang="en-US" dirty="0"/>
          </a:p>
          <a:p>
            <a:pPr lvl="1"/>
            <a:endParaRPr lang="en-US" dirty="0"/>
          </a:p>
          <a:p>
            <a:pPr lvl="1"/>
            <a:endParaRPr lang="en-US" dirty="0"/>
          </a:p>
          <a:p>
            <a:pPr lvl="2"/>
            <a:endParaRPr lang="en-US" dirty="0"/>
          </a:p>
        </p:txBody>
      </p:sp>
      <p:sp>
        <p:nvSpPr>
          <p:cNvPr id="3" name="Espace réservé du numéro de diapositive 2">
            <a:extLst>
              <a:ext uri="{FF2B5EF4-FFF2-40B4-BE49-F238E27FC236}">
                <a16:creationId xmlns:a16="http://schemas.microsoft.com/office/drawing/2014/main" id="{34FD4F93-6880-6723-AD19-9118B39AC6FB}"/>
              </a:ext>
            </a:extLst>
          </p:cNvPr>
          <p:cNvSpPr>
            <a:spLocks noGrp="1"/>
          </p:cNvSpPr>
          <p:nvPr>
            <p:ph type="sldNum" sz="quarter" idx="12"/>
          </p:nvPr>
        </p:nvSpPr>
        <p:spPr/>
        <p:txBody>
          <a:bodyPr/>
          <a:lstStyle/>
          <a:p>
            <a:fld id="{6F3806FF-9E51-4331-BB90-F49EFA1FA4FC}" type="slidenum">
              <a:rPr lang="fr-FR" smtClean="0"/>
              <a:t>38</a:t>
            </a:fld>
            <a:endParaRPr lang="fr-FR"/>
          </a:p>
        </p:txBody>
      </p:sp>
    </p:spTree>
    <p:extLst>
      <p:ext uri="{BB962C8B-B14F-4D97-AF65-F5344CB8AC3E}">
        <p14:creationId xmlns:p14="http://schemas.microsoft.com/office/powerpoint/2010/main" val="38048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Some </a:t>
            </a:r>
            <a:r>
              <a:rPr lang="en-GB" dirty="0">
                <a:solidFill>
                  <a:srgbClr val="7F7DB0"/>
                </a:solidFill>
              </a:rPr>
              <a:t>weird</a:t>
            </a:r>
            <a:r>
              <a:rPr lang="en-GB" dirty="0">
                <a:solidFill>
                  <a:schemeClr val="tx1">
                    <a:lumMod val="75000"/>
                    <a:lumOff val="25000"/>
                  </a:schemeClr>
                </a:solidFill>
              </a:rPr>
              <a:t> cases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8" name="Content Placeholder 5">
            <a:extLst>
              <a:ext uri="{FF2B5EF4-FFF2-40B4-BE49-F238E27FC236}">
                <a16:creationId xmlns:a16="http://schemas.microsoft.com/office/drawing/2014/main" id="{767DA835-9C85-A761-4457-3ED6898507B3}"/>
              </a:ext>
            </a:extLst>
          </p:cNvPr>
          <p:cNvSpPr>
            <a:spLocks noGrp="1"/>
          </p:cNvSpPr>
          <p:nvPr>
            <p:ph idx="1"/>
          </p:nvPr>
        </p:nvSpPr>
        <p:spPr>
          <a:xfrm>
            <a:off x="838200" y="1781783"/>
            <a:ext cx="7712996" cy="4929735"/>
          </a:xfrm>
        </p:spPr>
        <p:txBody>
          <a:bodyPr>
            <a:normAutofit/>
          </a:bodyPr>
          <a:lstStyle/>
          <a:p>
            <a:r>
              <a:rPr lang="en-US" dirty="0"/>
              <a:t>You will encounter situations where you could have </a:t>
            </a:r>
            <a:r>
              <a:rPr lang="en-US" dirty="0">
                <a:solidFill>
                  <a:srgbClr val="7F7DB0"/>
                </a:solidFill>
              </a:rPr>
              <a:t>multiple candidate models</a:t>
            </a:r>
          </a:p>
          <a:p>
            <a:r>
              <a:rPr lang="en-US" dirty="0"/>
              <a:t>Example: length of stay in an emergency unit</a:t>
            </a:r>
          </a:p>
          <a:p>
            <a:pPr lvl="1"/>
            <a:r>
              <a:rPr lang="en-US" dirty="0"/>
              <a:t>You could model that with a (robust) linear regression…</a:t>
            </a:r>
          </a:p>
          <a:p>
            <a:pPr lvl="1"/>
            <a:r>
              <a:rPr lang="en-US" dirty="0"/>
              <a:t>But it’s strictly positive and discrete, so you could use a </a:t>
            </a:r>
            <a:r>
              <a:rPr lang="en-US" dirty="0" err="1"/>
              <a:t>poisson</a:t>
            </a:r>
            <a:r>
              <a:rPr lang="en-US" dirty="0"/>
              <a:t>/negative binomial regression</a:t>
            </a:r>
          </a:p>
          <a:p>
            <a:pPr lvl="1"/>
            <a:r>
              <a:rPr lang="en-US" dirty="0"/>
              <a:t>Zero-inflated, if you have a lot of zeroes…</a:t>
            </a:r>
          </a:p>
          <a:p>
            <a:pPr lvl="1"/>
            <a:r>
              <a:rPr lang="en-US" dirty="0"/>
              <a:t>Or throw everything out the window: it’s time-to-event data, so use survival analyses methods (Accelerated Failure Time, Cox…)</a:t>
            </a:r>
          </a:p>
          <a:p>
            <a:pPr lvl="1"/>
            <a:endParaRPr lang="en-US" dirty="0"/>
          </a:p>
          <a:p>
            <a:pPr lvl="1"/>
            <a:endParaRPr lang="en-US" dirty="0"/>
          </a:p>
          <a:p>
            <a:pPr lvl="1"/>
            <a:endParaRPr lang="en-US" dirty="0"/>
          </a:p>
          <a:p>
            <a:pPr lvl="2"/>
            <a:endParaRPr lang="en-US" dirty="0"/>
          </a:p>
        </p:txBody>
      </p:sp>
      <p:sp>
        <p:nvSpPr>
          <p:cNvPr id="3" name="Espace réservé du numéro de diapositive 2">
            <a:extLst>
              <a:ext uri="{FF2B5EF4-FFF2-40B4-BE49-F238E27FC236}">
                <a16:creationId xmlns:a16="http://schemas.microsoft.com/office/drawing/2014/main" id="{0A6E1625-1139-C23E-9841-69E85A881FAA}"/>
              </a:ext>
            </a:extLst>
          </p:cNvPr>
          <p:cNvSpPr>
            <a:spLocks noGrp="1"/>
          </p:cNvSpPr>
          <p:nvPr>
            <p:ph type="sldNum" sz="quarter" idx="12"/>
          </p:nvPr>
        </p:nvSpPr>
        <p:spPr/>
        <p:txBody>
          <a:bodyPr/>
          <a:lstStyle/>
          <a:p>
            <a:fld id="{6F3806FF-9E51-4331-BB90-F49EFA1FA4FC}" type="slidenum">
              <a:rPr lang="fr-FR" smtClean="0"/>
              <a:t>39</a:t>
            </a:fld>
            <a:endParaRPr lang="fr-FR"/>
          </a:p>
        </p:txBody>
      </p:sp>
      <p:pic>
        <p:nvPicPr>
          <p:cNvPr id="7" name="Picture 6" descr="A person sitting at a desk with a computer&#10;&#10;Description automatically generated">
            <a:extLst>
              <a:ext uri="{FF2B5EF4-FFF2-40B4-BE49-F238E27FC236}">
                <a16:creationId xmlns:a16="http://schemas.microsoft.com/office/drawing/2014/main" id="{E0273C35-82A9-0303-9588-A2F2786BB459}"/>
              </a:ext>
            </a:extLst>
          </p:cNvPr>
          <p:cNvPicPr>
            <a:picLocks noChangeAspect="1"/>
          </p:cNvPicPr>
          <p:nvPr/>
        </p:nvPicPr>
        <p:blipFill>
          <a:blip r:embed="rId4">
            <a:extLst>
              <a:ext uri="{28A0092B-C50C-407E-A947-70E740481C1C}">
                <a14:useLocalDpi xmlns:a14="http://schemas.microsoft.com/office/drawing/2010/main" val="0"/>
              </a:ext>
            </a:extLst>
          </a:blip>
          <a:srcRect l="35685" b="9537"/>
          <a:stretch/>
        </p:blipFill>
        <p:spPr>
          <a:xfrm>
            <a:off x="8816009" y="1781783"/>
            <a:ext cx="2837052" cy="2660298"/>
          </a:xfrm>
          <a:prstGeom prst="rect">
            <a:avLst/>
          </a:prstGeom>
        </p:spPr>
      </p:pic>
      <p:sp>
        <p:nvSpPr>
          <p:cNvPr id="9" name="ZoneTexte 6">
            <a:extLst>
              <a:ext uri="{FF2B5EF4-FFF2-40B4-BE49-F238E27FC236}">
                <a16:creationId xmlns:a16="http://schemas.microsoft.com/office/drawing/2014/main" id="{49F8AB42-10C9-2859-238C-B7F4AE4F233D}"/>
              </a:ext>
            </a:extLst>
          </p:cNvPr>
          <p:cNvSpPr txBox="1"/>
          <p:nvPr/>
        </p:nvSpPr>
        <p:spPr>
          <a:xfrm>
            <a:off x="8415243" y="4472292"/>
            <a:ext cx="3544843" cy="738664"/>
          </a:xfrm>
          <a:prstGeom prst="rect">
            <a:avLst/>
          </a:prstGeom>
          <a:noFill/>
        </p:spPr>
        <p:txBody>
          <a:bodyPr wrap="square" rtlCol="0">
            <a:spAutoFit/>
          </a:bodyPr>
          <a:lstStyle/>
          <a:p>
            <a:pPr algn="ctr"/>
            <a:r>
              <a:rPr lang="en-GB" sz="1400" dirty="0">
                <a:solidFill>
                  <a:schemeClr val="bg2">
                    <a:lumMod val="50000"/>
                  </a:schemeClr>
                </a:solidFill>
                <a:latin typeface="Esteban" panose="020B0604020202020204" charset="0"/>
              </a:rPr>
              <a:t>POV: Reviewer 2 trashing your choice of model and suggesting you should reconsider your whole career</a:t>
            </a:r>
          </a:p>
        </p:txBody>
      </p:sp>
    </p:spTree>
    <p:extLst>
      <p:ext uri="{BB962C8B-B14F-4D97-AF65-F5344CB8AC3E}">
        <p14:creationId xmlns:p14="http://schemas.microsoft.com/office/powerpoint/2010/main" val="80064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EE73EC2C-F8B7-85F8-14D1-13363427C82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cxnSp>
        <p:nvCxnSpPr>
          <p:cNvPr id="16" name="Straight Connector 15">
            <a:extLst>
              <a:ext uri="{FF2B5EF4-FFF2-40B4-BE49-F238E27FC236}">
                <a16:creationId xmlns:a16="http://schemas.microsoft.com/office/drawing/2014/main" id="{2A1FBCAD-72C3-ED3B-364E-019A0064F488}"/>
              </a:ext>
            </a:extLst>
          </p:cNvPr>
          <p:cNvCxnSpPr>
            <a:stCxn id="12" idx="2"/>
            <a:endCxn id="6" idx="4"/>
          </p:cNvCxnSpPr>
          <p:nvPr/>
        </p:nvCxnSpPr>
        <p:spPr>
          <a:xfrm>
            <a:off x="1269968" y="2361641"/>
            <a:ext cx="0" cy="3482151"/>
          </a:xfrm>
          <a:prstGeom prst="line">
            <a:avLst/>
          </a:prstGeom>
          <a:ln w="38100">
            <a:solidFill>
              <a:srgbClr val="7F7DB0"/>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GB" dirty="0"/>
              <a:t>Who am I?</a:t>
            </a:r>
          </a:p>
        </p:txBody>
      </p:sp>
      <p:grpSp>
        <p:nvGrpSpPr>
          <p:cNvPr id="13" name="Group 12">
            <a:extLst>
              <a:ext uri="{FF2B5EF4-FFF2-40B4-BE49-F238E27FC236}">
                <a16:creationId xmlns:a16="http://schemas.microsoft.com/office/drawing/2014/main" id="{08058C5E-C9A3-E6B8-AD0E-E86E5A6C760B}"/>
              </a:ext>
            </a:extLst>
          </p:cNvPr>
          <p:cNvGrpSpPr/>
          <p:nvPr/>
        </p:nvGrpSpPr>
        <p:grpSpPr>
          <a:xfrm>
            <a:off x="840829" y="2641601"/>
            <a:ext cx="858278" cy="858278"/>
            <a:chOff x="840829" y="2631907"/>
            <a:chExt cx="858278" cy="858278"/>
          </a:xfrm>
        </p:grpSpPr>
        <p:sp>
          <p:nvSpPr>
            <p:cNvPr id="3" name="Oval 2">
              <a:extLst>
                <a:ext uri="{FF2B5EF4-FFF2-40B4-BE49-F238E27FC236}">
                  <a16:creationId xmlns:a16="http://schemas.microsoft.com/office/drawing/2014/main" id="{0C351499-2A73-2784-E379-4C7743DBA761}"/>
                </a:ext>
              </a:extLst>
            </p:cNvPr>
            <p:cNvSpPr/>
            <p:nvPr/>
          </p:nvSpPr>
          <p:spPr>
            <a:xfrm>
              <a:off x="840829" y="2631907"/>
              <a:ext cx="858278" cy="858278"/>
            </a:xfrm>
            <a:prstGeom prst="ellipse">
              <a:avLst/>
            </a:prstGeom>
            <a:solidFill>
              <a:srgbClr val="7F7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descr="Briefcase with solid fill">
              <a:extLst>
                <a:ext uri="{FF2B5EF4-FFF2-40B4-BE49-F238E27FC236}">
                  <a16:creationId xmlns:a16="http://schemas.microsoft.com/office/drawing/2014/main" id="{9D78E848-A9D0-A37A-C480-C2BB9DC4D6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512" y="2690152"/>
              <a:ext cx="736969" cy="736969"/>
            </a:xfrm>
            <a:prstGeom prst="rect">
              <a:avLst/>
            </a:prstGeom>
          </p:spPr>
        </p:pic>
      </p:grpSp>
      <p:grpSp>
        <p:nvGrpSpPr>
          <p:cNvPr id="14" name="Group 13">
            <a:extLst>
              <a:ext uri="{FF2B5EF4-FFF2-40B4-BE49-F238E27FC236}">
                <a16:creationId xmlns:a16="http://schemas.microsoft.com/office/drawing/2014/main" id="{755E7122-35EC-453A-2212-FAED72883D0C}"/>
              </a:ext>
            </a:extLst>
          </p:cNvPr>
          <p:cNvGrpSpPr/>
          <p:nvPr/>
        </p:nvGrpSpPr>
        <p:grpSpPr>
          <a:xfrm>
            <a:off x="840829" y="4985514"/>
            <a:ext cx="858278" cy="858278"/>
            <a:chOff x="840829" y="4832092"/>
            <a:chExt cx="858278" cy="858278"/>
          </a:xfrm>
        </p:grpSpPr>
        <p:sp>
          <p:nvSpPr>
            <p:cNvPr id="6" name="Oval 5">
              <a:extLst>
                <a:ext uri="{FF2B5EF4-FFF2-40B4-BE49-F238E27FC236}">
                  <a16:creationId xmlns:a16="http://schemas.microsoft.com/office/drawing/2014/main" id="{ADCBF2A0-89C7-FBAA-738C-98B1CF49ACC1}"/>
                </a:ext>
              </a:extLst>
            </p:cNvPr>
            <p:cNvSpPr/>
            <p:nvPr/>
          </p:nvSpPr>
          <p:spPr>
            <a:xfrm>
              <a:off x="840829" y="4832092"/>
              <a:ext cx="858278" cy="858278"/>
            </a:xfrm>
            <a:prstGeom prst="ellipse">
              <a:avLst/>
            </a:prstGeom>
            <a:solidFill>
              <a:srgbClr val="7F7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Graduation cap with solid fill">
              <a:extLst>
                <a:ext uri="{FF2B5EF4-FFF2-40B4-BE49-F238E27FC236}">
                  <a16:creationId xmlns:a16="http://schemas.microsoft.com/office/drawing/2014/main" id="{07856C37-028E-1766-E7EF-70A34C9A1B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0968" y="4890337"/>
              <a:ext cx="738000" cy="738000"/>
            </a:xfrm>
            <a:prstGeom prst="rect">
              <a:avLst/>
            </a:prstGeom>
          </p:spPr>
        </p:pic>
      </p:grpSp>
      <p:pic>
        <p:nvPicPr>
          <p:cNvPr id="12" name="Picture 11" descr="A person with long hair and beard&#10;&#10;Description automatically generated">
            <a:extLst>
              <a:ext uri="{FF2B5EF4-FFF2-40B4-BE49-F238E27FC236}">
                <a16:creationId xmlns:a16="http://schemas.microsoft.com/office/drawing/2014/main" id="{5F30AB5A-2F64-026E-3945-D67270745D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829" y="1503363"/>
            <a:ext cx="858278" cy="858278"/>
          </a:xfrm>
          <a:prstGeom prst="rect">
            <a:avLst/>
          </a:prstGeom>
        </p:spPr>
      </p:pic>
      <p:sp>
        <p:nvSpPr>
          <p:cNvPr id="18" name="Content Placeholder 2">
            <a:extLst>
              <a:ext uri="{FF2B5EF4-FFF2-40B4-BE49-F238E27FC236}">
                <a16:creationId xmlns:a16="http://schemas.microsoft.com/office/drawing/2014/main" id="{DF566759-EA5B-1C6B-4BF1-12DFEFC44AFD}"/>
              </a:ext>
            </a:extLst>
          </p:cNvPr>
          <p:cNvSpPr>
            <a:spLocks noGrp="1"/>
          </p:cNvSpPr>
          <p:nvPr>
            <p:ph idx="1"/>
          </p:nvPr>
        </p:nvSpPr>
        <p:spPr>
          <a:xfrm>
            <a:off x="1867440" y="2849563"/>
            <a:ext cx="9829260" cy="1620837"/>
          </a:xfrm>
        </p:spPr>
        <p:txBody>
          <a:bodyPr/>
          <a:lstStyle/>
          <a:p>
            <a:pPr marL="0" indent="0" defTabSz="717550">
              <a:buNone/>
            </a:pPr>
            <a:r>
              <a:rPr lang="fr-FR" dirty="0"/>
              <a:t>2021–24 	Assistance Publique – Hôpitaux de Marseille, ORS PACA</a:t>
            </a:r>
          </a:p>
          <a:p>
            <a:pPr marL="514350" indent="-514350" defTabSz="717550">
              <a:buAutoNum type="arabicPlain" startAt="2021"/>
            </a:pPr>
            <a:r>
              <a:rPr lang="fr-FR" dirty="0"/>
              <a:t> 	</a:t>
            </a:r>
            <a:r>
              <a:rPr lang="fr-FR" dirty="0" err="1"/>
              <a:t>Soladis</a:t>
            </a:r>
            <a:r>
              <a:rPr lang="fr-FR" dirty="0"/>
              <a:t> Group, ATIH</a:t>
            </a:r>
          </a:p>
          <a:p>
            <a:pPr marL="0" indent="0" defTabSz="717550">
              <a:buNone/>
            </a:pPr>
            <a:r>
              <a:rPr lang="fr-FR" dirty="0"/>
              <a:t>2019–21 	Assistance Publique – Hôpitaux de Paris, ORS PACA</a:t>
            </a:r>
          </a:p>
          <a:p>
            <a:pPr marL="514350" indent="-514350" defTabSz="717550">
              <a:buAutoNum type="arabicPlain" startAt="2021"/>
            </a:pPr>
            <a:endParaRPr lang="fr-FR" dirty="0"/>
          </a:p>
          <a:p>
            <a:pPr marL="0" indent="0">
              <a:buNone/>
            </a:pPr>
            <a:endParaRPr lang="en-GB" dirty="0"/>
          </a:p>
        </p:txBody>
      </p:sp>
      <p:sp>
        <p:nvSpPr>
          <p:cNvPr id="19" name="Content Placeholder 2">
            <a:extLst>
              <a:ext uri="{FF2B5EF4-FFF2-40B4-BE49-F238E27FC236}">
                <a16:creationId xmlns:a16="http://schemas.microsoft.com/office/drawing/2014/main" id="{41379F29-FCAB-8C8A-2EE9-BE1DA2DED362}"/>
              </a:ext>
            </a:extLst>
          </p:cNvPr>
          <p:cNvSpPr txBox="1">
            <a:spLocks/>
          </p:cNvSpPr>
          <p:nvPr/>
        </p:nvSpPr>
        <p:spPr>
          <a:xfrm>
            <a:off x="1867440" y="5186362"/>
            <a:ext cx="9829260" cy="1620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17550">
              <a:buFont typeface="Arial" panose="020B0604020202020204" pitchFamily="34" charset="0"/>
              <a:buNone/>
            </a:pPr>
            <a:r>
              <a:rPr lang="fr-FR" dirty="0"/>
              <a:t>2021 	DESU Data Science, AMSE</a:t>
            </a:r>
          </a:p>
          <a:p>
            <a:pPr marL="0" indent="0" defTabSz="717550">
              <a:buNone/>
            </a:pPr>
            <a:r>
              <a:rPr lang="fr-FR" dirty="0"/>
              <a:t>2019 	M2 </a:t>
            </a:r>
            <a:r>
              <a:rPr lang="fr-FR" dirty="0" err="1"/>
              <a:t>Economics</a:t>
            </a:r>
            <a:r>
              <a:rPr lang="fr-FR" dirty="0"/>
              <a:t> – </a:t>
            </a:r>
            <a:r>
              <a:rPr lang="fr-FR" dirty="0" err="1"/>
              <a:t>Economic</a:t>
            </a:r>
            <a:r>
              <a:rPr lang="fr-FR" dirty="0"/>
              <a:t> </a:t>
            </a:r>
            <a:r>
              <a:rPr lang="fr-FR" dirty="0" err="1"/>
              <a:t>Policies</a:t>
            </a:r>
            <a:r>
              <a:rPr lang="fr-FR" dirty="0"/>
              <a:t> </a:t>
            </a:r>
            <a:r>
              <a:rPr lang="fr-FR" dirty="0" err="1"/>
              <a:t>Analysis</a:t>
            </a:r>
            <a:r>
              <a:rPr lang="fr-FR" dirty="0"/>
              <a:t>, AMSE</a:t>
            </a:r>
          </a:p>
          <a:p>
            <a:pPr marL="0" indent="0">
              <a:buFont typeface="Arial" panose="020B0604020202020204" pitchFamily="34" charset="0"/>
              <a:buNone/>
            </a:pPr>
            <a:endParaRPr lang="en-GB" dirty="0"/>
          </a:p>
        </p:txBody>
      </p:sp>
      <p:sp>
        <p:nvSpPr>
          <p:cNvPr id="4" name="Espace réservé du numéro de diapositive 3">
            <a:extLst>
              <a:ext uri="{FF2B5EF4-FFF2-40B4-BE49-F238E27FC236}">
                <a16:creationId xmlns:a16="http://schemas.microsoft.com/office/drawing/2014/main" id="{0D102A25-F2F5-F7E0-A947-BEBEE5179007}"/>
              </a:ext>
            </a:extLst>
          </p:cNvPr>
          <p:cNvSpPr>
            <a:spLocks noGrp="1"/>
          </p:cNvSpPr>
          <p:nvPr>
            <p:ph type="sldNum" sz="quarter" idx="12"/>
          </p:nvPr>
        </p:nvSpPr>
        <p:spPr/>
        <p:txBody>
          <a:bodyPr/>
          <a:lstStyle/>
          <a:p>
            <a:fld id="{6F3806FF-9E51-4331-BB90-F49EFA1FA4FC}" type="slidenum">
              <a:rPr lang="fr-FR" smtClean="0"/>
              <a:t>4</a:t>
            </a:fld>
            <a:endParaRPr lang="fr-FR"/>
          </a:p>
        </p:txBody>
      </p:sp>
    </p:spTree>
    <p:extLst>
      <p:ext uri="{BB962C8B-B14F-4D97-AF65-F5344CB8AC3E}">
        <p14:creationId xmlns:p14="http://schemas.microsoft.com/office/powerpoint/2010/main" val="2145127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models, but </a:t>
            </a:r>
            <a:r>
              <a:rPr lang="en-GB" dirty="0">
                <a:solidFill>
                  <a:srgbClr val="7F7DB0"/>
                </a:solidFill>
              </a:rPr>
              <a:t>for my data</a:t>
            </a:r>
            <a:r>
              <a:rPr lang="en-GB" dirty="0">
                <a:solidFill>
                  <a:schemeClr val="tx1">
                    <a:lumMod val="75000"/>
                    <a:lumOff val="25000"/>
                  </a:schemeClr>
                </a:solidFill>
              </a:rPr>
              <a:t>?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literature first, there may be specific estimation procedures to follow</a:t>
            </a:r>
          </a:p>
          <a:p>
            <a:r>
              <a:rPr lang="en-US" dirty="0"/>
              <a:t>Do you know what you have to estimate?</a:t>
            </a:r>
          </a:p>
          <a:p>
            <a:pPr lvl="1"/>
            <a:r>
              <a:rPr lang="en-US" dirty="0"/>
              <a:t>Yes, I have a dependent variable which I must predict/for which I must find associated factors </a:t>
            </a:r>
            <a:r>
              <a:rPr lang="en-US" dirty="0">
                <a:sym typeface="Wingdings" panose="05000000000000000000" pitchFamily="2" charset="2"/>
              </a:rPr>
              <a:t> </a:t>
            </a:r>
            <a:r>
              <a:rPr lang="en-US" dirty="0">
                <a:solidFill>
                  <a:srgbClr val="1891C3"/>
                </a:solidFill>
                <a:sym typeface="Wingdings" panose="05000000000000000000" pitchFamily="2" charset="2"/>
              </a:rPr>
              <a:t>Supervised methods </a:t>
            </a:r>
            <a:r>
              <a:rPr lang="en-US" dirty="0">
                <a:sym typeface="Wingdings" panose="05000000000000000000" pitchFamily="2" charset="2"/>
              </a:rPr>
              <a:t>(regressions, trees, </a:t>
            </a:r>
            <a:r>
              <a:rPr lang="en-US" dirty="0" err="1">
                <a:sym typeface="Wingdings" panose="05000000000000000000" pitchFamily="2" charset="2"/>
              </a:rPr>
              <a:t>knn</a:t>
            </a:r>
            <a:r>
              <a:rPr lang="en-US" dirty="0">
                <a:sym typeface="Wingdings" panose="05000000000000000000" pitchFamily="2" charset="2"/>
              </a:rPr>
              <a:t>, etc.)</a:t>
            </a:r>
          </a:p>
          <a:p>
            <a:pPr lvl="1"/>
            <a:r>
              <a:rPr lang="en-US" dirty="0">
                <a:sym typeface="Wingdings" panose="05000000000000000000" pitchFamily="2" charset="2"/>
              </a:rPr>
              <a:t>No?  </a:t>
            </a:r>
            <a:r>
              <a:rPr lang="en-US" dirty="0">
                <a:solidFill>
                  <a:srgbClr val="1891C3"/>
                </a:solidFill>
                <a:sym typeface="Wingdings" panose="05000000000000000000" pitchFamily="2" charset="2"/>
              </a:rPr>
              <a:t>Unsupervised methods </a:t>
            </a:r>
            <a:r>
              <a:rPr lang="en-US" dirty="0">
                <a:sym typeface="Wingdings" panose="05000000000000000000" pitchFamily="2" charset="2"/>
              </a:rPr>
              <a:t>(clustering)</a:t>
            </a:r>
            <a:endParaRPr lang="en-US" dirty="0"/>
          </a:p>
          <a:p>
            <a:pPr lvl="2"/>
            <a:endParaRPr lang="en-US" dirty="0"/>
          </a:p>
        </p:txBody>
      </p:sp>
      <p:sp>
        <p:nvSpPr>
          <p:cNvPr id="3" name="Espace réservé du numéro de diapositive 2">
            <a:extLst>
              <a:ext uri="{FF2B5EF4-FFF2-40B4-BE49-F238E27FC236}">
                <a16:creationId xmlns:a16="http://schemas.microsoft.com/office/drawing/2014/main" id="{874D0DE7-286F-2E71-5333-64D8B7272423}"/>
              </a:ext>
            </a:extLst>
          </p:cNvPr>
          <p:cNvSpPr>
            <a:spLocks noGrp="1"/>
          </p:cNvSpPr>
          <p:nvPr>
            <p:ph type="sldNum" sz="quarter" idx="12"/>
          </p:nvPr>
        </p:nvSpPr>
        <p:spPr/>
        <p:txBody>
          <a:bodyPr/>
          <a:lstStyle/>
          <a:p>
            <a:fld id="{6F3806FF-9E51-4331-BB90-F49EFA1FA4FC}" type="slidenum">
              <a:rPr lang="fr-FR" smtClean="0"/>
              <a:t>40</a:t>
            </a:fld>
            <a:endParaRPr lang="fr-FR"/>
          </a:p>
        </p:txBody>
      </p:sp>
    </p:spTree>
    <p:extLst>
      <p:ext uri="{BB962C8B-B14F-4D97-AF65-F5344CB8AC3E}">
        <p14:creationId xmlns:p14="http://schemas.microsoft.com/office/powerpoint/2010/main" val="2940674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Unsupervised</a:t>
            </a:r>
            <a:r>
              <a:rPr lang="en-GB" dirty="0">
                <a:solidFill>
                  <a:schemeClr val="tx1">
                    <a:lumMod val="75000"/>
                    <a:lumOff val="25000"/>
                  </a:schemeClr>
                </a:solidFill>
              </a:rPr>
              <a:t> learning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You don’t have a dependent variable, but you want to </a:t>
            </a:r>
            <a:r>
              <a:rPr lang="en-US" dirty="0">
                <a:solidFill>
                  <a:srgbClr val="1891C3"/>
                </a:solidFill>
              </a:rPr>
              <a:t>find groups in your data</a:t>
            </a:r>
          </a:p>
          <a:p>
            <a:r>
              <a:rPr lang="en-US" dirty="0"/>
              <a:t>Use </a:t>
            </a:r>
            <a:r>
              <a:rPr lang="en-US" dirty="0">
                <a:solidFill>
                  <a:srgbClr val="1891C3"/>
                </a:solidFill>
              </a:rPr>
              <a:t>clustering methods</a:t>
            </a:r>
            <a:r>
              <a:rPr lang="en-US" dirty="0"/>
              <a:t>:</a:t>
            </a:r>
          </a:p>
          <a:p>
            <a:pPr lvl="1"/>
            <a:r>
              <a:rPr lang="en-US" dirty="0"/>
              <a:t>Hierarchical clustering (in my experience, </a:t>
            </a:r>
            <a:br>
              <a:rPr lang="en-US" dirty="0"/>
            </a:br>
            <a:r>
              <a:rPr lang="en-US" dirty="0"/>
              <a:t>this has always yielded good results)</a:t>
            </a:r>
          </a:p>
          <a:p>
            <a:pPr lvl="1"/>
            <a:r>
              <a:rPr lang="en-US" dirty="0"/>
              <a:t>K-means</a:t>
            </a:r>
          </a:p>
          <a:p>
            <a:pPr lvl="1"/>
            <a:r>
              <a:rPr lang="en-US" dirty="0"/>
              <a:t>OPTICS, DBSCAN…</a:t>
            </a:r>
          </a:p>
          <a:p>
            <a:r>
              <a:rPr lang="en-US" dirty="0"/>
              <a:t>These projects are a lot more exploratory: </a:t>
            </a:r>
          </a:p>
          <a:p>
            <a:pPr lvl="1"/>
            <a:r>
              <a:rPr lang="en-US" dirty="0"/>
              <a:t>You may propose multiple clustering methods</a:t>
            </a:r>
          </a:p>
          <a:p>
            <a:pPr lvl="1"/>
            <a:r>
              <a:rPr lang="en-US" dirty="0"/>
              <a:t>There are criteria to find an optimal number of clusters…</a:t>
            </a:r>
          </a:p>
          <a:p>
            <a:pPr lvl="1"/>
            <a:r>
              <a:rPr lang="en-US" dirty="0"/>
              <a:t>But don’t forget that the “best” clustering is the one that makes sense</a:t>
            </a:r>
          </a:p>
          <a:p>
            <a:endParaRPr lang="en-US" dirty="0"/>
          </a:p>
          <a:p>
            <a:pPr lvl="1"/>
            <a:endParaRPr lang="en-US" dirty="0"/>
          </a:p>
          <a:p>
            <a:pPr lvl="2"/>
            <a:endParaRPr lang="en-US" dirty="0"/>
          </a:p>
        </p:txBody>
      </p:sp>
      <p:pic>
        <p:nvPicPr>
          <p:cNvPr id="5" name="Image 4" descr="Une image contenant texte, diagramme, Plan, Parallèle&#10;&#10;Description générée automatiquement">
            <a:extLst>
              <a:ext uri="{FF2B5EF4-FFF2-40B4-BE49-F238E27FC236}">
                <a16:creationId xmlns:a16="http://schemas.microsoft.com/office/drawing/2014/main" id="{B8295542-8163-F606-2799-7265E46C89F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5244"/>
          <a:stretch/>
        </p:blipFill>
        <p:spPr>
          <a:xfrm>
            <a:off x="7263878" y="2295280"/>
            <a:ext cx="4444542" cy="2354381"/>
          </a:xfrm>
          <a:prstGeom prst="rect">
            <a:avLst/>
          </a:prstGeom>
        </p:spPr>
      </p:pic>
      <p:sp>
        <p:nvSpPr>
          <p:cNvPr id="3" name="Espace réservé du numéro de diapositive 2">
            <a:extLst>
              <a:ext uri="{FF2B5EF4-FFF2-40B4-BE49-F238E27FC236}">
                <a16:creationId xmlns:a16="http://schemas.microsoft.com/office/drawing/2014/main" id="{F8244DAB-6224-2475-4AE8-0601A7D39677}"/>
              </a:ext>
            </a:extLst>
          </p:cNvPr>
          <p:cNvSpPr>
            <a:spLocks noGrp="1"/>
          </p:cNvSpPr>
          <p:nvPr>
            <p:ph type="sldNum" sz="quarter" idx="12"/>
          </p:nvPr>
        </p:nvSpPr>
        <p:spPr/>
        <p:txBody>
          <a:bodyPr/>
          <a:lstStyle/>
          <a:p>
            <a:fld id="{6F3806FF-9E51-4331-BB90-F49EFA1FA4FC}" type="slidenum">
              <a:rPr lang="fr-FR" smtClean="0"/>
              <a:t>41</a:t>
            </a:fld>
            <a:endParaRPr lang="fr-FR"/>
          </a:p>
        </p:txBody>
      </p:sp>
    </p:spTree>
    <p:extLst>
      <p:ext uri="{BB962C8B-B14F-4D97-AF65-F5344CB8AC3E}">
        <p14:creationId xmlns:p14="http://schemas.microsoft.com/office/powerpoint/2010/main" val="29430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Unsupervised</a:t>
            </a:r>
            <a:r>
              <a:rPr lang="en-GB" dirty="0">
                <a:solidFill>
                  <a:schemeClr val="tx1">
                    <a:lumMod val="75000"/>
                    <a:lumOff val="25000"/>
                  </a:schemeClr>
                </a:solidFill>
              </a:rPr>
              <a:t> learning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characteristics of your clusters:</a:t>
            </a:r>
          </a:p>
          <a:p>
            <a:pPr lvl="1"/>
            <a:r>
              <a:rPr lang="en-US" dirty="0"/>
              <a:t>Cross-tabulate your groups with the variables you used as inputs in the algorithm</a:t>
            </a:r>
          </a:p>
          <a:p>
            <a:pPr lvl="1"/>
            <a:r>
              <a:rPr lang="en-US" dirty="0"/>
              <a:t>Or cross-tabulate with other variables that were not included as inputs</a:t>
            </a:r>
          </a:p>
          <a:p>
            <a:pPr lvl="1"/>
            <a:endParaRPr lang="en-US" dirty="0"/>
          </a:p>
          <a:p>
            <a:r>
              <a:rPr lang="en-US" dirty="0"/>
              <a:t>Good resources</a:t>
            </a:r>
          </a:p>
          <a:p>
            <a:pPr lvl="1"/>
            <a:r>
              <a:rPr lang="en-US" dirty="0">
                <a:hlinkClick r:id="rId4"/>
              </a:rPr>
              <a:t>https://scikit-learn.org/stable/unsupervised_learning.html</a:t>
            </a:r>
            <a:r>
              <a:rPr lang="en-US" dirty="0"/>
              <a:t> </a:t>
            </a:r>
          </a:p>
          <a:p>
            <a:pPr lvl="1"/>
            <a:r>
              <a:rPr lang="en-US" dirty="0"/>
              <a:t>Cluster Analysis, 5</a:t>
            </a:r>
            <a:r>
              <a:rPr lang="en-US" baseline="30000" dirty="0"/>
              <a:t>th</a:t>
            </a:r>
            <a:r>
              <a:rPr lang="en-US" dirty="0"/>
              <a:t> edition. </a:t>
            </a:r>
            <a:r>
              <a:rPr lang="en-US" dirty="0">
                <a:hlinkClick r:id="rId5"/>
              </a:rPr>
              <a:t>https://cicerocq.wordpress.com/wp-content/uploads/2019/05/cluster-analysis_5ed_everitt.pdf</a:t>
            </a:r>
            <a:r>
              <a:rPr lang="en-US" dirty="0"/>
              <a:t> </a:t>
            </a:r>
          </a:p>
          <a:p>
            <a:pPr lvl="1"/>
            <a:r>
              <a:rPr lang="en-US" dirty="0" err="1"/>
              <a:t>FactoMineR</a:t>
            </a:r>
            <a:r>
              <a:rPr lang="en-US" dirty="0"/>
              <a:t> package. </a:t>
            </a:r>
            <a:r>
              <a:rPr lang="en-US" dirty="0">
                <a:hlinkClick r:id="rId6"/>
              </a:rPr>
              <a:t>http://factominer.free.fr/index.html</a:t>
            </a:r>
            <a:r>
              <a:rPr lang="en-US" dirty="0"/>
              <a:t> </a:t>
            </a:r>
          </a:p>
          <a:p>
            <a:pPr lvl="1"/>
            <a:endParaRPr lang="en-US" dirty="0"/>
          </a:p>
          <a:p>
            <a:pPr lvl="2"/>
            <a:endParaRPr lang="en-US" dirty="0"/>
          </a:p>
        </p:txBody>
      </p:sp>
      <p:sp>
        <p:nvSpPr>
          <p:cNvPr id="3" name="Espace réservé du numéro de diapositive 2">
            <a:extLst>
              <a:ext uri="{FF2B5EF4-FFF2-40B4-BE49-F238E27FC236}">
                <a16:creationId xmlns:a16="http://schemas.microsoft.com/office/drawing/2014/main" id="{AE1C7B00-3470-9676-7AF9-8421A43838C6}"/>
              </a:ext>
            </a:extLst>
          </p:cNvPr>
          <p:cNvSpPr>
            <a:spLocks noGrp="1"/>
          </p:cNvSpPr>
          <p:nvPr>
            <p:ph type="sldNum" sz="quarter" idx="12"/>
          </p:nvPr>
        </p:nvSpPr>
        <p:spPr/>
        <p:txBody>
          <a:bodyPr/>
          <a:lstStyle/>
          <a:p>
            <a:fld id="{6F3806FF-9E51-4331-BB90-F49EFA1FA4FC}" type="slidenum">
              <a:rPr lang="fr-FR" smtClean="0"/>
              <a:t>42</a:t>
            </a:fld>
            <a:endParaRPr lang="fr-FR"/>
          </a:p>
        </p:txBody>
      </p:sp>
    </p:spTree>
    <p:extLst>
      <p:ext uri="{BB962C8B-B14F-4D97-AF65-F5344CB8AC3E}">
        <p14:creationId xmlns:p14="http://schemas.microsoft.com/office/powerpoint/2010/main" val="45441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models, but </a:t>
            </a:r>
            <a:r>
              <a:rPr lang="en-GB" dirty="0">
                <a:solidFill>
                  <a:srgbClr val="7F7DB0"/>
                </a:solidFill>
              </a:rPr>
              <a:t>for my data</a:t>
            </a:r>
            <a:r>
              <a:rPr lang="en-GB" dirty="0">
                <a:solidFill>
                  <a:schemeClr val="tx1">
                    <a:lumMod val="75000"/>
                    <a:lumOff val="25000"/>
                  </a:schemeClr>
                </a:solidFill>
              </a:rPr>
              <a:t>? (3)</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literature first, there may be specific estimation procedures to follow</a:t>
            </a:r>
          </a:p>
          <a:p>
            <a:r>
              <a:rPr lang="en-US" dirty="0"/>
              <a:t>Do you know what you have to estimate?</a:t>
            </a:r>
          </a:p>
          <a:p>
            <a:pPr lvl="1"/>
            <a:r>
              <a:rPr lang="en-US" dirty="0"/>
              <a:t>Yes, I have a dependent variable which I must predict/for which I must find associated factors </a:t>
            </a:r>
            <a:r>
              <a:rPr lang="en-US" dirty="0">
                <a:sym typeface="Wingdings" panose="05000000000000000000" pitchFamily="2" charset="2"/>
              </a:rPr>
              <a:t> </a:t>
            </a:r>
            <a:r>
              <a:rPr lang="en-US" dirty="0">
                <a:solidFill>
                  <a:srgbClr val="1891C3"/>
                </a:solidFill>
                <a:sym typeface="Wingdings" panose="05000000000000000000" pitchFamily="2" charset="2"/>
              </a:rPr>
              <a:t>Supervised methods </a:t>
            </a:r>
            <a:r>
              <a:rPr lang="en-US" dirty="0">
                <a:sym typeface="Wingdings" panose="05000000000000000000" pitchFamily="2" charset="2"/>
              </a:rPr>
              <a:t>(regressions, trees, </a:t>
            </a:r>
            <a:r>
              <a:rPr lang="en-US" dirty="0" err="1">
                <a:sym typeface="Wingdings" panose="05000000000000000000" pitchFamily="2" charset="2"/>
              </a:rPr>
              <a:t>knn</a:t>
            </a:r>
            <a:r>
              <a:rPr lang="en-US" dirty="0">
                <a:sym typeface="Wingdings" panose="05000000000000000000" pitchFamily="2" charset="2"/>
              </a:rPr>
              <a:t>, etc.)</a:t>
            </a:r>
          </a:p>
          <a:p>
            <a:pPr lvl="1"/>
            <a:r>
              <a:rPr lang="en-US" dirty="0">
                <a:sym typeface="Wingdings" panose="05000000000000000000" pitchFamily="2" charset="2"/>
              </a:rPr>
              <a:t>No?  </a:t>
            </a:r>
            <a:r>
              <a:rPr lang="en-US" dirty="0">
                <a:solidFill>
                  <a:srgbClr val="1891C3"/>
                </a:solidFill>
                <a:sym typeface="Wingdings" panose="05000000000000000000" pitchFamily="2" charset="2"/>
              </a:rPr>
              <a:t>Unsupervised methods </a:t>
            </a:r>
            <a:r>
              <a:rPr lang="en-US" dirty="0">
                <a:sym typeface="Wingdings" panose="05000000000000000000" pitchFamily="2" charset="2"/>
              </a:rPr>
              <a:t>(clustering)</a:t>
            </a:r>
          </a:p>
          <a:p>
            <a:r>
              <a:rPr lang="en-US" dirty="0">
                <a:sym typeface="Wingdings" panose="05000000000000000000" pitchFamily="2" charset="2"/>
              </a:rPr>
              <a:t>There are other paradigms:</a:t>
            </a:r>
          </a:p>
          <a:p>
            <a:pPr lvl="1"/>
            <a:r>
              <a:rPr lang="en-US" dirty="0">
                <a:sym typeface="Wingdings" panose="05000000000000000000" pitchFamily="2" charset="2"/>
              </a:rPr>
              <a:t>Reinforcement learning</a:t>
            </a:r>
          </a:p>
          <a:p>
            <a:pPr lvl="1"/>
            <a:r>
              <a:rPr lang="en-US" dirty="0">
                <a:sym typeface="Wingdings" panose="05000000000000000000" pitchFamily="2" charset="2"/>
              </a:rPr>
              <a:t>Semi-supervised</a:t>
            </a:r>
          </a:p>
          <a:p>
            <a:pPr lvl="1"/>
            <a:r>
              <a:rPr lang="en-US" dirty="0">
                <a:sym typeface="Wingdings" panose="05000000000000000000" pitchFamily="2" charset="2"/>
              </a:rPr>
              <a:t>And others…</a:t>
            </a:r>
            <a:endParaRPr lang="en-US" dirty="0"/>
          </a:p>
          <a:p>
            <a:pPr lvl="2"/>
            <a:endParaRPr lang="en-US" dirty="0"/>
          </a:p>
        </p:txBody>
      </p:sp>
      <p:sp>
        <p:nvSpPr>
          <p:cNvPr id="3" name="Espace réservé du numéro de diapositive 2">
            <a:extLst>
              <a:ext uri="{FF2B5EF4-FFF2-40B4-BE49-F238E27FC236}">
                <a16:creationId xmlns:a16="http://schemas.microsoft.com/office/drawing/2014/main" id="{89B25289-D961-C865-9B27-2D586D1612DD}"/>
              </a:ext>
            </a:extLst>
          </p:cNvPr>
          <p:cNvSpPr>
            <a:spLocks noGrp="1"/>
          </p:cNvSpPr>
          <p:nvPr>
            <p:ph type="sldNum" sz="quarter" idx="12"/>
          </p:nvPr>
        </p:nvSpPr>
        <p:spPr/>
        <p:txBody>
          <a:bodyPr/>
          <a:lstStyle/>
          <a:p>
            <a:fld id="{6F3806FF-9E51-4331-BB90-F49EFA1FA4FC}" type="slidenum">
              <a:rPr lang="fr-FR" smtClean="0"/>
              <a:t>43</a:t>
            </a:fld>
            <a:endParaRPr lang="fr-FR"/>
          </a:p>
        </p:txBody>
      </p:sp>
    </p:spTree>
    <p:extLst>
      <p:ext uri="{BB962C8B-B14F-4D97-AF65-F5344CB8AC3E}">
        <p14:creationId xmlns:p14="http://schemas.microsoft.com/office/powerpoint/2010/main" val="170987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859220" cy="1325563"/>
          </a:xfrm>
        </p:spPr>
        <p:txBody>
          <a:bodyPr/>
          <a:lstStyle/>
          <a:p>
            <a:r>
              <a:rPr lang="en-GB" dirty="0">
                <a:solidFill>
                  <a:schemeClr val="tx1">
                    <a:lumMod val="75000"/>
                    <a:lumOff val="25000"/>
                  </a:schemeClr>
                </a:solidFill>
              </a:rPr>
              <a:t>Google Big Query models cheat sheet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9" name="Image 8">
            <a:extLst>
              <a:ext uri="{FF2B5EF4-FFF2-40B4-BE49-F238E27FC236}">
                <a16:creationId xmlns:a16="http://schemas.microsoft.com/office/drawing/2014/main" id="{666015DD-5EE2-EC51-B6AA-E37D67FFAA59}"/>
              </a:ext>
            </a:extLst>
          </p:cNvPr>
          <p:cNvPicPr>
            <a:picLocks noChangeAspect="1"/>
          </p:cNvPicPr>
          <p:nvPr/>
        </p:nvPicPr>
        <p:blipFill rotWithShape="1">
          <a:blip r:embed="rId4">
            <a:clrChange>
              <a:clrFrom>
                <a:srgbClr val="FFFFFF"/>
              </a:clrFrom>
              <a:clrTo>
                <a:srgbClr val="FFFFFF">
                  <a:alpha val="0"/>
                </a:srgbClr>
              </a:clrTo>
            </a:clrChange>
          </a:blip>
          <a:srcRect t="1323"/>
          <a:stretch/>
        </p:blipFill>
        <p:spPr>
          <a:xfrm>
            <a:off x="803752" y="1544127"/>
            <a:ext cx="6230184" cy="5187335"/>
          </a:xfrm>
          <a:prstGeom prst="rect">
            <a:avLst/>
          </a:prstGeom>
        </p:spPr>
      </p:pic>
      <p:sp>
        <p:nvSpPr>
          <p:cNvPr id="10" name="Content Placeholder 5">
            <a:extLst>
              <a:ext uri="{FF2B5EF4-FFF2-40B4-BE49-F238E27FC236}">
                <a16:creationId xmlns:a16="http://schemas.microsoft.com/office/drawing/2014/main" id="{1FD7E0C7-7677-7B3B-C7A9-62F05807755B}"/>
              </a:ext>
            </a:extLst>
          </p:cNvPr>
          <p:cNvSpPr txBox="1">
            <a:spLocks/>
          </p:cNvSpPr>
          <p:nvPr/>
        </p:nvSpPr>
        <p:spPr>
          <a:xfrm>
            <a:off x="7159924" y="3056141"/>
            <a:ext cx="5032076" cy="1472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Non-exhaustive too, but it’s a useful cheat sheet depending on what you want to do</a:t>
            </a:r>
          </a:p>
          <a:p>
            <a:pPr lvl="2"/>
            <a:endParaRPr lang="en-US" dirty="0"/>
          </a:p>
        </p:txBody>
      </p:sp>
      <p:sp>
        <p:nvSpPr>
          <p:cNvPr id="3" name="Espace réservé du numéro de diapositive 2">
            <a:extLst>
              <a:ext uri="{FF2B5EF4-FFF2-40B4-BE49-F238E27FC236}">
                <a16:creationId xmlns:a16="http://schemas.microsoft.com/office/drawing/2014/main" id="{DB2FCDBE-347B-B96F-00CC-74D352599D90}"/>
              </a:ext>
            </a:extLst>
          </p:cNvPr>
          <p:cNvSpPr>
            <a:spLocks noGrp="1"/>
          </p:cNvSpPr>
          <p:nvPr>
            <p:ph type="sldNum" sz="quarter" idx="12"/>
          </p:nvPr>
        </p:nvSpPr>
        <p:spPr/>
        <p:txBody>
          <a:bodyPr/>
          <a:lstStyle/>
          <a:p>
            <a:fld id="{6F3806FF-9E51-4331-BB90-F49EFA1FA4FC}" type="slidenum">
              <a:rPr lang="fr-FR" smtClean="0"/>
              <a:t>44</a:t>
            </a:fld>
            <a:endParaRPr lang="fr-FR"/>
          </a:p>
        </p:txBody>
      </p:sp>
    </p:spTree>
    <p:extLst>
      <p:ext uri="{BB962C8B-B14F-4D97-AF65-F5344CB8AC3E}">
        <p14:creationId xmlns:p14="http://schemas.microsoft.com/office/powerpoint/2010/main" val="500926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variables to include?</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7237990C-2543-6953-69AF-05F52AE3C2C0}"/>
              </a:ext>
            </a:extLst>
          </p:cNvPr>
          <p:cNvSpPr>
            <a:spLocks noGrp="1"/>
          </p:cNvSpPr>
          <p:nvPr>
            <p:ph idx="1"/>
          </p:nvPr>
        </p:nvSpPr>
        <p:spPr>
          <a:xfrm>
            <a:off x="838200" y="1825624"/>
            <a:ext cx="10515600" cy="5032376"/>
          </a:xfrm>
        </p:spPr>
        <p:txBody>
          <a:bodyPr>
            <a:normAutofit fontScale="92500"/>
          </a:bodyPr>
          <a:lstStyle/>
          <a:p>
            <a:r>
              <a:rPr lang="en-GB" dirty="0"/>
              <a:t>Make ex-ante hypotheses, ideally based on:</a:t>
            </a:r>
          </a:p>
          <a:p>
            <a:pPr lvl="1"/>
            <a:r>
              <a:rPr lang="en-GB" dirty="0"/>
              <a:t>Existing literature</a:t>
            </a:r>
          </a:p>
          <a:p>
            <a:pPr lvl="1"/>
            <a:r>
              <a:rPr lang="en-GB" dirty="0"/>
              <a:t>Your own theoretical framework</a:t>
            </a:r>
          </a:p>
          <a:p>
            <a:endParaRPr lang="en-GB" dirty="0"/>
          </a:p>
          <a:p>
            <a:r>
              <a:rPr lang="en-GB" dirty="0"/>
              <a:t>You may add variables ex-post in your analyses (if your project allows it)</a:t>
            </a:r>
          </a:p>
          <a:p>
            <a:pPr lvl="1"/>
            <a:r>
              <a:rPr lang="en-GB" dirty="0"/>
              <a:t>But </a:t>
            </a:r>
            <a:r>
              <a:rPr lang="en-GB" dirty="0">
                <a:solidFill>
                  <a:srgbClr val="7F7DB0"/>
                </a:solidFill>
              </a:rPr>
              <a:t>don’t mine for statistically significant associations</a:t>
            </a:r>
            <a:r>
              <a:rPr lang="en-GB" dirty="0"/>
              <a:t> (aka “p-hacking”), significant risk of false positives</a:t>
            </a:r>
          </a:p>
          <a:p>
            <a:endParaRPr lang="en-GB" dirty="0"/>
          </a:p>
          <a:p>
            <a:r>
              <a:rPr lang="en-GB" dirty="0"/>
              <a:t>Watch out for </a:t>
            </a:r>
            <a:r>
              <a:rPr lang="en-GB" dirty="0">
                <a:solidFill>
                  <a:srgbClr val="7F7DB0"/>
                </a:solidFill>
              </a:rPr>
              <a:t>data leakage </a:t>
            </a:r>
            <a:r>
              <a:rPr lang="en-GB" dirty="0"/>
              <a:t>in variables (mostly in prediction):</a:t>
            </a:r>
          </a:p>
          <a:p>
            <a:pPr lvl="1"/>
            <a:r>
              <a:rPr lang="en-GB" dirty="0"/>
              <a:t>Information in historical data that should not be available when the model is run</a:t>
            </a:r>
          </a:p>
          <a:p>
            <a:pPr lvl="1"/>
            <a:r>
              <a:rPr lang="en-GB" dirty="0"/>
              <a:t>Different from data leakage in observations: information from test data inside the training data</a:t>
            </a:r>
          </a:p>
          <a:p>
            <a:pPr lvl="1"/>
            <a:endParaRPr lang="en-GB" dirty="0"/>
          </a:p>
        </p:txBody>
      </p:sp>
      <p:pic>
        <p:nvPicPr>
          <p:cNvPr id="8" name="Graphique 7" descr="Fermer avec un remplissage uni">
            <a:extLst>
              <a:ext uri="{FF2B5EF4-FFF2-40B4-BE49-F238E27FC236}">
                <a16:creationId xmlns:a16="http://schemas.microsoft.com/office/drawing/2014/main" id="{26986BB4-9B45-48E4-1982-C2E5C58543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 y="3959440"/>
            <a:ext cx="609923" cy="609923"/>
          </a:xfrm>
          <a:prstGeom prst="rect">
            <a:avLst/>
          </a:prstGeom>
        </p:spPr>
      </p:pic>
      <p:sp>
        <p:nvSpPr>
          <p:cNvPr id="3" name="Espace réservé du numéro de diapositive 2">
            <a:extLst>
              <a:ext uri="{FF2B5EF4-FFF2-40B4-BE49-F238E27FC236}">
                <a16:creationId xmlns:a16="http://schemas.microsoft.com/office/drawing/2014/main" id="{AE468A13-DCF0-5B07-CC1A-A07518E468FF}"/>
              </a:ext>
            </a:extLst>
          </p:cNvPr>
          <p:cNvSpPr>
            <a:spLocks noGrp="1"/>
          </p:cNvSpPr>
          <p:nvPr>
            <p:ph type="sldNum" sz="quarter" idx="12"/>
          </p:nvPr>
        </p:nvSpPr>
        <p:spPr/>
        <p:txBody>
          <a:bodyPr/>
          <a:lstStyle/>
          <a:p>
            <a:fld id="{6F3806FF-9E51-4331-BB90-F49EFA1FA4FC}" type="slidenum">
              <a:rPr lang="fr-FR" smtClean="0"/>
              <a:t>45</a:t>
            </a:fld>
            <a:endParaRPr lang="fr-FR"/>
          </a:p>
        </p:txBody>
      </p:sp>
    </p:spTree>
    <p:extLst>
      <p:ext uri="{BB962C8B-B14F-4D97-AF65-F5344CB8AC3E}">
        <p14:creationId xmlns:p14="http://schemas.microsoft.com/office/powerpoint/2010/main" val="28257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potential biases?</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We will see that later in the course, but at that point you should ask yourself if they may be biases in your data or in your future analyses:</a:t>
            </a:r>
          </a:p>
          <a:p>
            <a:pPr>
              <a:buFontTx/>
              <a:buChar char="-"/>
            </a:pPr>
            <a:r>
              <a:rPr lang="en-US" dirty="0"/>
              <a:t>Endogeneity (simultaneity, omitted variables…)</a:t>
            </a:r>
          </a:p>
          <a:p>
            <a:pPr>
              <a:buFontTx/>
              <a:buChar char="-"/>
            </a:pPr>
            <a:r>
              <a:rPr lang="en-US" dirty="0"/>
              <a:t>Sample selection</a:t>
            </a:r>
          </a:p>
          <a:p>
            <a:pPr>
              <a:buFontTx/>
              <a:buChar char="-"/>
            </a:pPr>
            <a:r>
              <a:rPr lang="en-US" dirty="0"/>
              <a:t>Attrition</a:t>
            </a:r>
          </a:p>
          <a:p>
            <a:pPr>
              <a:buFontTx/>
              <a:buChar char="-"/>
            </a:pPr>
            <a:r>
              <a:rPr lang="en-US" dirty="0"/>
              <a:t>Psychological biases in surveys (desirability…)</a:t>
            </a:r>
          </a:p>
          <a:p>
            <a:pPr>
              <a:buFontTx/>
              <a:buChar char="-"/>
            </a:pPr>
            <a:endParaRPr lang="en-US" dirty="0"/>
          </a:p>
          <a:p>
            <a:pPr marL="0" indent="0">
              <a:buNone/>
            </a:pPr>
            <a:r>
              <a:rPr lang="en-US" dirty="0"/>
              <a:t>Biases are hard to find, especially without seeing the data. You may find problems with your data as you go along in your project.</a:t>
            </a:r>
          </a:p>
          <a:p>
            <a:pPr>
              <a:buFontTx/>
              <a:buChar char="-"/>
            </a:pPr>
            <a:endParaRPr lang="en-US" dirty="0"/>
          </a:p>
          <a:p>
            <a:pPr>
              <a:buFontTx/>
              <a:buChar char="-"/>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B3828AF0-EAC7-E4A5-7765-D225E3A0D6B5}"/>
              </a:ext>
            </a:extLst>
          </p:cNvPr>
          <p:cNvSpPr>
            <a:spLocks noGrp="1"/>
          </p:cNvSpPr>
          <p:nvPr>
            <p:ph type="sldNum" sz="quarter" idx="12"/>
          </p:nvPr>
        </p:nvSpPr>
        <p:spPr/>
        <p:txBody>
          <a:bodyPr/>
          <a:lstStyle/>
          <a:p>
            <a:fld id="{6F3806FF-9E51-4331-BB90-F49EFA1FA4FC}" type="slidenum">
              <a:rPr lang="fr-FR" smtClean="0"/>
              <a:t>46</a:t>
            </a:fld>
            <a:endParaRPr lang="fr-FR"/>
          </a:p>
        </p:txBody>
      </p:sp>
    </p:spTree>
    <p:extLst>
      <p:ext uri="{BB962C8B-B14F-4D97-AF65-F5344CB8AC3E}">
        <p14:creationId xmlns:p14="http://schemas.microsoft.com/office/powerpoint/2010/main" val="154543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to report?</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Very important:</a:t>
            </a:r>
          </a:p>
          <a:p>
            <a:r>
              <a:rPr lang="en-US" dirty="0"/>
              <a:t>You don’t do analyses in a vacuum, you are doing all this work to show results</a:t>
            </a:r>
          </a:p>
          <a:p>
            <a:endParaRPr lang="en-US" dirty="0"/>
          </a:p>
          <a:p>
            <a:r>
              <a:rPr lang="en-US" dirty="0"/>
              <a:t>Find out what the client wants:</a:t>
            </a:r>
          </a:p>
          <a:p>
            <a:pPr lvl="1"/>
            <a:r>
              <a:rPr lang="en-US" dirty="0"/>
              <a:t>Interpretable results? </a:t>
            </a:r>
            <a:r>
              <a:rPr lang="en-US" dirty="0">
                <a:sym typeface="Wingdings" panose="05000000000000000000" pitchFamily="2" charset="2"/>
              </a:rPr>
              <a:t> Use less flexible, more interpretable models</a:t>
            </a:r>
            <a:endParaRPr lang="en-US" dirty="0"/>
          </a:p>
          <a:p>
            <a:pPr lvl="1"/>
            <a:r>
              <a:rPr lang="en-US" dirty="0"/>
              <a:t>Just good, accurate results? </a:t>
            </a:r>
            <a:r>
              <a:rPr lang="en-US" dirty="0">
                <a:sym typeface="Wingdings" panose="05000000000000000000" pitchFamily="2" charset="2"/>
              </a:rPr>
              <a:t> Use big black box models!</a:t>
            </a:r>
            <a:endParaRPr lang="en-US" dirty="0"/>
          </a:p>
          <a:p>
            <a:pPr lvl="1"/>
            <a:r>
              <a:rPr lang="en-US" dirty="0"/>
              <a:t>Charts? An interactive dashboard?</a:t>
            </a:r>
          </a:p>
          <a:p>
            <a:endParaRPr lang="en-US" dirty="0"/>
          </a:p>
          <a:p>
            <a:r>
              <a:rPr lang="en-US" dirty="0"/>
              <a:t>Keep in mind these things take time, try to estimate how much time each thing will take (it’s hard even for seniors!)</a:t>
            </a:r>
          </a:p>
          <a:p>
            <a:pPr>
              <a:buFontTx/>
              <a:buChar char="-"/>
            </a:pPr>
            <a:endParaRPr lang="en-US" dirty="0"/>
          </a:p>
          <a:p>
            <a:pPr>
              <a:buFontTx/>
              <a:buChar char="-"/>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5B30E12-F017-98EA-80C7-39718FF7C7B7}"/>
              </a:ext>
            </a:extLst>
          </p:cNvPr>
          <p:cNvSpPr>
            <a:spLocks noGrp="1"/>
          </p:cNvSpPr>
          <p:nvPr>
            <p:ph type="sldNum" sz="quarter" idx="12"/>
          </p:nvPr>
        </p:nvSpPr>
        <p:spPr/>
        <p:txBody>
          <a:bodyPr/>
          <a:lstStyle/>
          <a:p>
            <a:fld id="{6F3806FF-9E51-4331-BB90-F49EFA1FA4FC}" type="slidenum">
              <a:rPr lang="fr-FR" smtClean="0"/>
              <a:t>47</a:t>
            </a:fld>
            <a:endParaRPr lang="fr-FR"/>
          </a:p>
        </p:txBody>
      </p:sp>
    </p:spTree>
    <p:extLst>
      <p:ext uri="{BB962C8B-B14F-4D97-AF65-F5344CB8AC3E}">
        <p14:creationId xmlns:p14="http://schemas.microsoft.com/office/powerpoint/2010/main" val="19079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How much </a:t>
            </a:r>
            <a:r>
              <a:rPr lang="en-GB" dirty="0">
                <a:solidFill>
                  <a:srgbClr val="1891C3"/>
                </a:solidFill>
              </a:rPr>
              <a:t>resources</a:t>
            </a:r>
            <a:r>
              <a:rPr lang="en-GB" dirty="0">
                <a:solidFill>
                  <a:schemeClr val="tx1">
                    <a:lumMod val="75000"/>
                    <a:lumOff val="25000"/>
                  </a:schemeClr>
                </a:solidFill>
              </a:rPr>
              <a: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Content Placeholder 5">
            <a:extLst>
              <a:ext uri="{FF2B5EF4-FFF2-40B4-BE49-F238E27FC236}">
                <a16:creationId xmlns:a16="http://schemas.microsoft.com/office/drawing/2014/main" id="{A8B938EA-4E2F-F9C1-023C-5BD071589B1C}"/>
              </a:ext>
            </a:extLst>
          </p:cNvPr>
          <p:cNvSpPr>
            <a:spLocks noGrp="1"/>
          </p:cNvSpPr>
          <p:nvPr>
            <p:ph idx="1"/>
          </p:nvPr>
        </p:nvSpPr>
        <p:spPr>
          <a:xfrm>
            <a:off x="838200" y="3307252"/>
            <a:ext cx="10397648" cy="3550747"/>
          </a:xfrm>
        </p:spPr>
        <p:txBody>
          <a:bodyPr>
            <a:normAutofit lnSpcReduction="10000"/>
          </a:bodyPr>
          <a:lstStyle/>
          <a:p>
            <a:r>
              <a:rPr lang="en-US" dirty="0"/>
              <a:t>You may encounter </a:t>
            </a:r>
            <a:r>
              <a:rPr lang="en-US" dirty="0">
                <a:solidFill>
                  <a:srgbClr val="1891C3"/>
                </a:solidFill>
              </a:rPr>
              <a:t>hardware limitations</a:t>
            </a:r>
          </a:p>
          <a:p>
            <a:r>
              <a:rPr lang="en-US" dirty="0"/>
              <a:t>Hard to predict at beginner level</a:t>
            </a:r>
          </a:p>
          <a:p>
            <a:pPr lvl="1"/>
            <a:r>
              <a:rPr lang="en-US" dirty="0"/>
              <a:t>Some data wrangling on medium sized data may be too much for your computer to handle</a:t>
            </a:r>
          </a:p>
          <a:p>
            <a:pPr lvl="1"/>
            <a:r>
              <a:rPr lang="en-US" dirty="0"/>
              <a:t>Or a model (e.g. Random Forest) requires too much resources</a:t>
            </a:r>
          </a:p>
          <a:p>
            <a:r>
              <a:rPr lang="en-US" dirty="0"/>
              <a:t>How to solve?</a:t>
            </a:r>
          </a:p>
          <a:p>
            <a:pPr lvl="1"/>
            <a:r>
              <a:rPr lang="en-US" dirty="0"/>
              <a:t>Ask for a beefier computer (easiest solution, but costly)</a:t>
            </a:r>
          </a:p>
          <a:p>
            <a:pPr lvl="1"/>
            <a:r>
              <a:rPr lang="en-US" dirty="0"/>
              <a:t>Choose the right language &amp; packages, write better code (</a:t>
            </a:r>
            <a:r>
              <a:rPr lang="en-US" dirty="0" err="1"/>
              <a:t>cf</a:t>
            </a:r>
            <a:r>
              <a:rPr lang="en-US" dirty="0"/>
              <a:t> chapter III)</a:t>
            </a:r>
          </a:p>
          <a:p>
            <a:pPr lvl="1"/>
            <a:r>
              <a:rPr lang="en-US" dirty="0"/>
              <a:t>Cloud computing (for Big Data)</a:t>
            </a:r>
          </a:p>
        </p:txBody>
      </p:sp>
      <p:pic>
        <p:nvPicPr>
          <p:cNvPr id="7" name="Image 6">
            <a:extLst>
              <a:ext uri="{FF2B5EF4-FFF2-40B4-BE49-F238E27FC236}">
                <a16:creationId xmlns:a16="http://schemas.microsoft.com/office/drawing/2014/main" id="{42C17D5C-08D9-0C22-07D5-086A37CFA5BB}"/>
              </a:ext>
            </a:extLst>
          </p:cNvPr>
          <p:cNvPicPr>
            <a:picLocks noChangeAspect="1"/>
          </p:cNvPicPr>
          <p:nvPr/>
        </p:nvPicPr>
        <p:blipFill rotWithShape="1">
          <a:blip r:embed="rId4"/>
          <a:srcRect l="2099"/>
          <a:stretch/>
        </p:blipFill>
        <p:spPr>
          <a:xfrm>
            <a:off x="956152" y="1527175"/>
            <a:ext cx="7105650" cy="1057275"/>
          </a:xfrm>
          <a:prstGeom prst="rect">
            <a:avLst/>
          </a:prstGeom>
        </p:spPr>
      </p:pic>
      <p:sp>
        <p:nvSpPr>
          <p:cNvPr id="8" name="Content Placeholder 5">
            <a:extLst>
              <a:ext uri="{FF2B5EF4-FFF2-40B4-BE49-F238E27FC236}">
                <a16:creationId xmlns:a16="http://schemas.microsoft.com/office/drawing/2014/main" id="{1C6C4B8C-6ED5-9A8D-6F1E-8A081222B347}"/>
              </a:ext>
            </a:extLst>
          </p:cNvPr>
          <p:cNvSpPr txBox="1">
            <a:spLocks/>
          </p:cNvSpPr>
          <p:nvPr/>
        </p:nvSpPr>
        <p:spPr>
          <a:xfrm>
            <a:off x="990600" y="2656987"/>
            <a:ext cx="10397648" cy="46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Esteban" panose="020B0604020202020204" charset="0"/>
              </a:rPr>
              <a:t>Panicked data scientist who found out the hard way their data is too big</a:t>
            </a:r>
          </a:p>
        </p:txBody>
      </p:sp>
      <p:sp>
        <p:nvSpPr>
          <p:cNvPr id="5" name="Espace réservé du numéro de diapositive 4">
            <a:extLst>
              <a:ext uri="{FF2B5EF4-FFF2-40B4-BE49-F238E27FC236}">
                <a16:creationId xmlns:a16="http://schemas.microsoft.com/office/drawing/2014/main" id="{B4EE7DEB-6316-1FFF-8BD7-8F6658F536D7}"/>
              </a:ext>
            </a:extLst>
          </p:cNvPr>
          <p:cNvSpPr>
            <a:spLocks noGrp="1"/>
          </p:cNvSpPr>
          <p:nvPr>
            <p:ph type="sldNum" sz="quarter" idx="12"/>
          </p:nvPr>
        </p:nvSpPr>
        <p:spPr/>
        <p:txBody>
          <a:bodyPr/>
          <a:lstStyle/>
          <a:p>
            <a:fld id="{6F3806FF-9E51-4331-BB90-F49EFA1FA4FC}" type="slidenum">
              <a:rPr lang="fr-FR" smtClean="0"/>
              <a:t>48</a:t>
            </a:fld>
            <a:endParaRPr lang="fr-FR"/>
          </a:p>
        </p:txBody>
      </p:sp>
    </p:spTree>
    <p:extLst>
      <p:ext uri="{BB962C8B-B14F-4D97-AF65-F5344CB8AC3E}">
        <p14:creationId xmlns:p14="http://schemas.microsoft.com/office/powerpoint/2010/main" val="167732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programming language? (1)</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As a beginner, if you have the choice, use the one you are the most comfortable with…</a:t>
            </a:r>
          </a:p>
          <a:p>
            <a:r>
              <a:rPr lang="en-US" dirty="0"/>
              <a:t>But you won’t always have the luxury of choosing:</a:t>
            </a:r>
          </a:p>
          <a:p>
            <a:pPr lvl="1"/>
            <a:r>
              <a:rPr lang="en-US" dirty="0"/>
              <a:t>Some models </a:t>
            </a:r>
            <a:r>
              <a:rPr lang="en-US" dirty="0">
                <a:solidFill>
                  <a:srgbClr val="7F7DB0"/>
                </a:solidFill>
              </a:rPr>
              <a:t>may not be implemented</a:t>
            </a:r>
            <a:r>
              <a:rPr lang="en-US" dirty="0"/>
              <a:t> (or implementable) in the language of your choosing</a:t>
            </a:r>
          </a:p>
          <a:p>
            <a:pPr lvl="1"/>
            <a:r>
              <a:rPr lang="en-US" dirty="0"/>
              <a:t>The language </a:t>
            </a:r>
            <a:r>
              <a:rPr lang="en-US" dirty="0">
                <a:solidFill>
                  <a:srgbClr val="7F7DB0"/>
                </a:solidFill>
              </a:rPr>
              <a:t>may not be suited </a:t>
            </a:r>
            <a:r>
              <a:rPr lang="en-US" dirty="0"/>
              <a:t>for what you want to do</a:t>
            </a:r>
          </a:p>
          <a:p>
            <a:pPr lvl="1"/>
            <a:r>
              <a:rPr lang="en-US" dirty="0"/>
              <a:t>You may be working on virtual environments </a:t>
            </a:r>
            <a:r>
              <a:rPr lang="en-US" dirty="0">
                <a:solidFill>
                  <a:srgbClr val="7F7DB0"/>
                </a:solidFill>
              </a:rPr>
              <a:t>that only have specific programming languages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63A97039-809D-AA30-32CE-1FB51C0C1696}"/>
              </a:ext>
            </a:extLst>
          </p:cNvPr>
          <p:cNvSpPr>
            <a:spLocks noGrp="1"/>
          </p:cNvSpPr>
          <p:nvPr>
            <p:ph type="sldNum" sz="quarter" idx="12"/>
          </p:nvPr>
        </p:nvSpPr>
        <p:spPr/>
        <p:txBody>
          <a:bodyPr/>
          <a:lstStyle/>
          <a:p>
            <a:fld id="{6F3806FF-9E51-4331-BB90-F49EFA1FA4FC}" type="slidenum">
              <a:rPr lang="fr-FR" smtClean="0"/>
              <a:t>49</a:t>
            </a:fld>
            <a:endParaRPr lang="fr-FR"/>
          </a:p>
        </p:txBody>
      </p:sp>
    </p:spTree>
    <p:extLst>
      <p:ext uri="{BB962C8B-B14F-4D97-AF65-F5344CB8AC3E}">
        <p14:creationId xmlns:p14="http://schemas.microsoft.com/office/powerpoint/2010/main" val="245152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EE73EC2C-F8B7-85F8-14D1-13363427C82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GB"/>
              <a:t>Stuff I have worked on</a:t>
            </a:r>
          </a:p>
        </p:txBody>
      </p:sp>
      <p:sp>
        <p:nvSpPr>
          <p:cNvPr id="8" name="Content Placeholder 7">
            <a:extLst>
              <a:ext uri="{FF2B5EF4-FFF2-40B4-BE49-F238E27FC236}">
                <a16:creationId xmlns:a16="http://schemas.microsoft.com/office/drawing/2014/main" id="{39061C6E-665D-B871-386E-A74A6A05C72A}"/>
              </a:ext>
            </a:extLst>
          </p:cNvPr>
          <p:cNvSpPr>
            <a:spLocks noGrp="1"/>
          </p:cNvSpPr>
          <p:nvPr>
            <p:ph idx="1"/>
          </p:nvPr>
        </p:nvSpPr>
        <p:spPr>
          <a:xfrm>
            <a:off x="838200" y="1825624"/>
            <a:ext cx="10934700" cy="4784725"/>
          </a:xfrm>
        </p:spPr>
        <p:txBody>
          <a:bodyPr>
            <a:normAutofit/>
          </a:bodyPr>
          <a:lstStyle/>
          <a:p>
            <a:r>
              <a:rPr lang="fr-FR" dirty="0">
                <a:solidFill>
                  <a:srgbClr val="1891C3"/>
                </a:solidFill>
              </a:rPr>
              <a:t>Vaccination</a:t>
            </a:r>
          </a:p>
          <a:p>
            <a:pPr lvl="1"/>
            <a:r>
              <a:rPr lang="en-GB" dirty="0"/>
              <a:t>Opinions and practices of healthcare workers </a:t>
            </a:r>
            <a:br>
              <a:rPr lang="en-GB" dirty="0"/>
            </a:br>
            <a:r>
              <a:rPr lang="en-GB" dirty="0"/>
              <a:t>(general practitioners, nurses, specialists) </a:t>
            </a:r>
            <a:r>
              <a:rPr lang="en-GB" dirty="0" err="1"/>
              <a:t>w.r.t.</a:t>
            </a:r>
            <a:r>
              <a:rPr lang="en-GB" dirty="0"/>
              <a:t> </a:t>
            </a:r>
            <a:br>
              <a:rPr lang="en-GB" dirty="0"/>
            </a:br>
            <a:r>
              <a:rPr lang="en-GB" dirty="0"/>
              <a:t>vaccination</a:t>
            </a:r>
          </a:p>
          <a:p>
            <a:pPr lvl="1"/>
            <a:r>
              <a:rPr lang="en-GB" dirty="0"/>
              <a:t>GPs’ recommendations practices of COVID-19</a:t>
            </a:r>
            <a:br>
              <a:rPr lang="en-GB" dirty="0"/>
            </a:br>
            <a:r>
              <a:rPr lang="en-GB" dirty="0"/>
              <a:t>vaccines</a:t>
            </a:r>
          </a:p>
          <a:p>
            <a:pPr lvl="1"/>
            <a:r>
              <a:rPr lang="en-GB" dirty="0"/>
              <a:t>Vaccine coverage and delays among French </a:t>
            </a:r>
            <a:br>
              <a:rPr lang="en-GB" dirty="0"/>
            </a:br>
            <a:r>
              <a:rPr lang="en-GB" dirty="0"/>
              <a:t>children</a:t>
            </a:r>
          </a:p>
          <a:p>
            <a:r>
              <a:rPr lang="en-GB" dirty="0">
                <a:solidFill>
                  <a:srgbClr val="1891C3"/>
                </a:solidFill>
              </a:rPr>
              <a:t>Emergency services’</a:t>
            </a:r>
            <a:r>
              <a:rPr lang="en-GB" dirty="0"/>
              <a:t> quality of care, pressure, classification of diseases</a:t>
            </a:r>
          </a:p>
          <a:p>
            <a:r>
              <a:rPr lang="en-GB" dirty="0">
                <a:solidFill>
                  <a:srgbClr val="1891C3"/>
                </a:solidFill>
              </a:rPr>
              <a:t>Neurodegenerative diseases</a:t>
            </a:r>
          </a:p>
          <a:p>
            <a:pPr lvl="1"/>
            <a:r>
              <a:rPr lang="en-GB" dirty="0"/>
              <a:t>Costs measurements of Parkinson disease from RWD</a:t>
            </a:r>
          </a:p>
          <a:p>
            <a:endParaRPr lang="en-GB" dirty="0"/>
          </a:p>
        </p:txBody>
      </p:sp>
      <p:pic>
        <p:nvPicPr>
          <p:cNvPr id="11" name="Picture 10">
            <a:extLst>
              <a:ext uri="{FF2B5EF4-FFF2-40B4-BE49-F238E27FC236}">
                <a16:creationId xmlns:a16="http://schemas.microsoft.com/office/drawing/2014/main" id="{77108EE2-504C-9506-2731-980D372F96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147050" y="2055813"/>
            <a:ext cx="3625850" cy="2369115"/>
          </a:xfrm>
          <a:prstGeom prst="rect">
            <a:avLst/>
          </a:prstGeom>
          <a:ln>
            <a:solidFill>
              <a:srgbClr val="7F7DB0"/>
            </a:solidFill>
          </a:ln>
        </p:spPr>
      </p:pic>
      <p:sp>
        <p:nvSpPr>
          <p:cNvPr id="3" name="Espace réservé du numéro de diapositive 2">
            <a:extLst>
              <a:ext uri="{FF2B5EF4-FFF2-40B4-BE49-F238E27FC236}">
                <a16:creationId xmlns:a16="http://schemas.microsoft.com/office/drawing/2014/main" id="{4D70A565-DE59-2476-5891-E0DF356E16A8}"/>
              </a:ext>
            </a:extLst>
          </p:cNvPr>
          <p:cNvSpPr>
            <a:spLocks noGrp="1"/>
          </p:cNvSpPr>
          <p:nvPr>
            <p:ph type="sldNum" sz="quarter" idx="12"/>
          </p:nvPr>
        </p:nvSpPr>
        <p:spPr/>
        <p:txBody>
          <a:bodyPr/>
          <a:lstStyle/>
          <a:p>
            <a:fld id="{6F3806FF-9E51-4331-BB90-F49EFA1FA4FC}" type="slidenum">
              <a:rPr lang="fr-FR" smtClean="0"/>
              <a:t>5</a:t>
            </a:fld>
            <a:endParaRPr lang="fr-FR"/>
          </a:p>
        </p:txBody>
      </p:sp>
    </p:spTree>
    <p:extLst>
      <p:ext uri="{BB962C8B-B14F-4D97-AF65-F5344CB8AC3E}">
        <p14:creationId xmlns:p14="http://schemas.microsoft.com/office/powerpoint/2010/main" val="14543608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Popular languages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8" name="Image 7">
            <a:extLst>
              <a:ext uri="{FF2B5EF4-FFF2-40B4-BE49-F238E27FC236}">
                <a16:creationId xmlns:a16="http://schemas.microsoft.com/office/drawing/2014/main" id="{2E50452A-A76D-0CD9-1920-7CA29AF758B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8200" y="1466665"/>
            <a:ext cx="6226290" cy="3947504"/>
          </a:xfrm>
          <a:prstGeom prst="rect">
            <a:avLst/>
          </a:prstGeom>
        </p:spPr>
      </p:pic>
      <p:sp>
        <p:nvSpPr>
          <p:cNvPr id="10" name="Content Placeholder 5">
            <a:extLst>
              <a:ext uri="{FF2B5EF4-FFF2-40B4-BE49-F238E27FC236}">
                <a16:creationId xmlns:a16="http://schemas.microsoft.com/office/drawing/2014/main" id="{63F181B1-26FA-F5A8-C7C3-E2A97893FC51}"/>
              </a:ext>
            </a:extLst>
          </p:cNvPr>
          <p:cNvSpPr>
            <a:spLocks noGrp="1"/>
          </p:cNvSpPr>
          <p:nvPr>
            <p:ph idx="1"/>
          </p:nvPr>
        </p:nvSpPr>
        <p:spPr>
          <a:xfrm>
            <a:off x="990600" y="5449999"/>
            <a:ext cx="3650411" cy="415331"/>
          </a:xfrm>
        </p:spPr>
        <p:txBody>
          <a:bodyPr>
            <a:normAutofit/>
          </a:bodyPr>
          <a:lstStyle/>
          <a:p>
            <a:pPr marL="0" indent="0">
              <a:buNone/>
            </a:pPr>
            <a:r>
              <a:rPr lang="en-US" sz="1200" dirty="0" err="1"/>
              <a:t>Stackoverflow</a:t>
            </a:r>
            <a:r>
              <a:rPr lang="en-US" sz="1200" dirty="0"/>
              <a:t> Developer Survey 2017</a:t>
            </a:r>
          </a:p>
        </p:txBody>
      </p:sp>
      <p:sp>
        <p:nvSpPr>
          <p:cNvPr id="13" name="ZoneTexte 12">
            <a:extLst>
              <a:ext uri="{FF2B5EF4-FFF2-40B4-BE49-F238E27FC236}">
                <a16:creationId xmlns:a16="http://schemas.microsoft.com/office/drawing/2014/main" id="{490648C3-B5B4-9486-5440-726DDBBA8905}"/>
              </a:ext>
            </a:extLst>
          </p:cNvPr>
          <p:cNvSpPr txBox="1"/>
          <p:nvPr/>
        </p:nvSpPr>
        <p:spPr>
          <a:xfrm>
            <a:off x="1865461" y="2536166"/>
            <a:ext cx="480924" cy="307777"/>
          </a:xfrm>
          <a:prstGeom prst="rect">
            <a:avLst/>
          </a:prstGeom>
          <a:noFill/>
        </p:spPr>
        <p:txBody>
          <a:bodyPr wrap="square">
            <a:spAutoFit/>
          </a:bodyPr>
          <a:lstStyle/>
          <a:p>
            <a:r>
              <a:rPr lang="fr-FR" sz="1400" dirty="0"/>
              <a:t>🤔</a:t>
            </a:r>
          </a:p>
        </p:txBody>
      </p:sp>
      <p:sp>
        <p:nvSpPr>
          <p:cNvPr id="14" name="ZoneTexte 13">
            <a:extLst>
              <a:ext uri="{FF2B5EF4-FFF2-40B4-BE49-F238E27FC236}">
                <a16:creationId xmlns:a16="http://schemas.microsoft.com/office/drawing/2014/main" id="{B5E592E1-459F-B2D2-22CF-FFC5AC562399}"/>
              </a:ext>
            </a:extLst>
          </p:cNvPr>
          <p:cNvSpPr txBox="1"/>
          <p:nvPr/>
        </p:nvSpPr>
        <p:spPr>
          <a:xfrm>
            <a:off x="1673525" y="4448354"/>
            <a:ext cx="1000664" cy="307777"/>
          </a:xfrm>
          <a:prstGeom prst="rect">
            <a:avLst/>
          </a:prstGeom>
          <a:noFill/>
        </p:spPr>
        <p:txBody>
          <a:bodyPr wrap="square">
            <a:spAutoFit/>
          </a:bodyPr>
          <a:lstStyle/>
          <a:p>
            <a:r>
              <a:rPr lang="fr-FR" sz="1400" dirty="0"/>
              <a:t>🤔🤔🤔</a:t>
            </a:r>
          </a:p>
        </p:txBody>
      </p:sp>
      <mc:AlternateContent xmlns:mc="http://schemas.openxmlformats.org/markup-compatibility/2006" xmlns:p14="http://schemas.microsoft.com/office/powerpoint/2010/main">
        <mc:Choice Requires="p14">
          <p:contentPart p14:bwMode="auto" r:id="rId5">
            <p14:nvContentPartPr>
              <p14:cNvPr id="17" name="Encre 16">
                <a:extLst>
                  <a:ext uri="{FF2B5EF4-FFF2-40B4-BE49-F238E27FC236}">
                    <a16:creationId xmlns:a16="http://schemas.microsoft.com/office/drawing/2014/main" id="{CCA571E7-42AE-471E-E49D-B1B24138F891}"/>
                  </a:ext>
                </a:extLst>
              </p14:cNvPr>
              <p14:cNvContentPartPr/>
              <p14:nvPr/>
            </p14:nvContentPartPr>
            <p14:xfrm>
              <a:off x="2674060" y="3027240"/>
              <a:ext cx="275400" cy="10080"/>
            </p14:xfrm>
          </p:contentPart>
        </mc:Choice>
        <mc:Fallback xmlns="">
          <p:pic>
            <p:nvPicPr>
              <p:cNvPr id="17" name="Encre 16">
                <a:extLst>
                  <a:ext uri="{FF2B5EF4-FFF2-40B4-BE49-F238E27FC236}">
                    <a16:creationId xmlns:a16="http://schemas.microsoft.com/office/drawing/2014/main" id="{CCA571E7-42AE-471E-E49D-B1B24138F891}"/>
                  </a:ext>
                </a:extLst>
              </p:cNvPr>
              <p:cNvPicPr/>
              <p:nvPr/>
            </p:nvPicPr>
            <p:blipFill>
              <a:blip r:embed="rId6"/>
              <a:stretch>
                <a:fillRect/>
              </a:stretch>
            </p:blipFill>
            <p:spPr>
              <a:xfrm>
                <a:off x="2620060" y="2919240"/>
                <a:ext cx="383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cre 17">
                <a:extLst>
                  <a:ext uri="{FF2B5EF4-FFF2-40B4-BE49-F238E27FC236}">
                    <a16:creationId xmlns:a16="http://schemas.microsoft.com/office/drawing/2014/main" id="{95599CA6-6493-D61D-210F-62135C540B92}"/>
                  </a:ext>
                </a:extLst>
              </p14:cNvPr>
              <p14:cNvContentPartPr/>
              <p14:nvPr/>
            </p14:nvContentPartPr>
            <p14:xfrm>
              <a:off x="2536180" y="3329280"/>
              <a:ext cx="430920" cy="9360"/>
            </p14:xfrm>
          </p:contentPart>
        </mc:Choice>
        <mc:Fallback xmlns="">
          <p:pic>
            <p:nvPicPr>
              <p:cNvPr id="18" name="Encre 17">
                <a:extLst>
                  <a:ext uri="{FF2B5EF4-FFF2-40B4-BE49-F238E27FC236}">
                    <a16:creationId xmlns:a16="http://schemas.microsoft.com/office/drawing/2014/main" id="{95599CA6-6493-D61D-210F-62135C540B92}"/>
                  </a:ext>
                </a:extLst>
              </p:cNvPr>
              <p:cNvPicPr/>
              <p:nvPr/>
            </p:nvPicPr>
            <p:blipFill>
              <a:blip r:embed="rId8"/>
              <a:stretch>
                <a:fillRect/>
              </a:stretch>
            </p:blipFill>
            <p:spPr>
              <a:xfrm>
                <a:off x="2482180" y="3221640"/>
                <a:ext cx="538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Encre 18">
                <a:extLst>
                  <a:ext uri="{FF2B5EF4-FFF2-40B4-BE49-F238E27FC236}">
                    <a16:creationId xmlns:a16="http://schemas.microsoft.com/office/drawing/2014/main" id="{CA4A12DC-FE0F-AD89-01AF-673D4219DBED}"/>
                  </a:ext>
                </a:extLst>
              </p14:cNvPr>
              <p14:cNvContentPartPr/>
              <p14:nvPr/>
            </p14:nvContentPartPr>
            <p14:xfrm>
              <a:off x="2820580" y="5218920"/>
              <a:ext cx="120240" cy="360"/>
            </p14:xfrm>
          </p:contentPart>
        </mc:Choice>
        <mc:Fallback xmlns="">
          <p:pic>
            <p:nvPicPr>
              <p:cNvPr id="19" name="Encre 18">
                <a:extLst>
                  <a:ext uri="{FF2B5EF4-FFF2-40B4-BE49-F238E27FC236}">
                    <a16:creationId xmlns:a16="http://schemas.microsoft.com/office/drawing/2014/main" id="{CA4A12DC-FE0F-AD89-01AF-673D4219DBED}"/>
                  </a:ext>
                </a:extLst>
              </p:cNvPr>
              <p:cNvPicPr/>
              <p:nvPr/>
            </p:nvPicPr>
            <p:blipFill>
              <a:blip r:embed="rId10"/>
              <a:stretch>
                <a:fillRect/>
              </a:stretch>
            </p:blipFill>
            <p:spPr>
              <a:xfrm>
                <a:off x="2766940" y="5110920"/>
                <a:ext cx="227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cre 21">
                <a:extLst>
                  <a:ext uri="{FF2B5EF4-FFF2-40B4-BE49-F238E27FC236}">
                    <a16:creationId xmlns:a16="http://schemas.microsoft.com/office/drawing/2014/main" id="{030ADE1E-4A2F-8E10-0266-131A8F870542}"/>
                  </a:ext>
                </a:extLst>
              </p14:cNvPr>
              <p14:cNvContentPartPr/>
              <p14:nvPr/>
            </p14:nvContentPartPr>
            <p14:xfrm>
              <a:off x="2811940" y="4925160"/>
              <a:ext cx="144360" cy="9720"/>
            </p14:xfrm>
          </p:contentPart>
        </mc:Choice>
        <mc:Fallback xmlns="">
          <p:pic>
            <p:nvPicPr>
              <p:cNvPr id="22" name="Encre 21">
                <a:extLst>
                  <a:ext uri="{FF2B5EF4-FFF2-40B4-BE49-F238E27FC236}">
                    <a16:creationId xmlns:a16="http://schemas.microsoft.com/office/drawing/2014/main" id="{030ADE1E-4A2F-8E10-0266-131A8F870542}"/>
                  </a:ext>
                </a:extLst>
              </p:cNvPr>
              <p:cNvPicPr/>
              <p:nvPr/>
            </p:nvPicPr>
            <p:blipFill>
              <a:blip r:embed="rId12"/>
              <a:stretch>
                <a:fillRect/>
              </a:stretch>
            </p:blipFill>
            <p:spPr>
              <a:xfrm>
                <a:off x="2757940" y="4817160"/>
                <a:ext cx="252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Encre 24">
                <a:extLst>
                  <a:ext uri="{FF2B5EF4-FFF2-40B4-BE49-F238E27FC236}">
                    <a16:creationId xmlns:a16="http://schemas.microsoft.com/office/drawing/2014/main" id="{131B81BC-FBA7-0E53-8B21-45ACD5B6845C}"/>
                  </a:ext>
                </a:extLst>
              </p14:cNvPr>
              <p14:cNvContentPartPr/>
              <p14:nvPr/>
            </p14:nvContentPartPr>
            <p14:xfrm>
              <a:off x="2665420" y="4295880"/>
              <a:ext cx="241920" cy="360"/>
            </p14:xfrm>
          </p:contentPart>
        </mc:Choice>
        <mc:Fallback xmlns="">
          <p:pic>
            <p:nvPicPr>
              <p:cNvPr id="25" name="Encre 24">
                <a:extLst>
                  <a:ext uri="{FF2B5EF4-FFF2-40B4-BE49-F238E27FC236}">
                    <a16:creationId xmlns:a16="http://schemas.microsoft.com/office/drawing/2014/main" id="{131B81BC-FBA7-0E53-8B21-45ACD5B6845C}"/>
                  </a:ext>
                </a:extLst>
              </p:cNvPr>
              <p:cNvPicPr/>
              <p:nvPr/>
            </p:nvPicPr>
            <p:blipFill>
              <a:blip r:embed="rId14"/>
              <a:stretch>
                <a:fillRect/>
              </a:stretch>
            </p:blipFill>
            <p:spPr>
              <a:xfrm>
                <a:off x="2611780" y="4187880"/>
                <a:ext cx="349560" cy="216000"/>
              </a:xfrm>
              <a:prstGeom prst="rect">
                <a:avLst/>
              </a:prstGeom>
            </p:spPr>
          </p:pic>
        </mc:Fallback>
      </mc:AlternateContent>
      <p:sp>
        <p:nvSpPr>
          <p:cNvPr id="26" name="Content Placeholder 5">
            <a:extLst>
              <a:ext uri="{FF2B5EF4-FFF2-40B4-BE49-F238E27FC236}">
                <a16:creationId xmlns:a16="http://schemas.microsoft.com/office/drawing/2014/main" id="{5436E0C4-23FA-440D-98DD-74EB2CB83C33}"/>
              </a:ext>
            </a:extLst>
          </p:cNvPr>
          <p:cNvSpPr txBox="1">
            <a:spLocks/>
          </p:cNvSpPr>
          <p:nvPr/>
        </p:nvSpPr>
        <p:spPr>
          <a:xfrm>
            <a:off x="7280694" y="1781784"/>
            <a:ext cx="4891664"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real studies (afaik) on the most used languages among data scientists</a:t>
            </a:r>
          </a:p>
          <a:p>
            <a:r>
              <a:rPr lang="en-US" dirty="0"/>
              <a:t>Usually R/Python, with other languages being more situational</a:t>
            </a:r>
          </a:p>
          <a:p>
            <a:pPr marL="0" indent="0">
              <a:buNone/>
            </a:pPr>
            <a:endParaRPr lang="en-US" dirty="0">
              <a:solidFill>
                <a:srgbClr val="7F7DB0"/>
              </a:solidFill>
            </a:endParaRPr>
          </a:p>
        </p:txBody>
      </p:sp>
      <p:sp>
        <p:nvSpPr>
          <p:cNvPr id="3" name="Espace réservé du numéro de diapositive 2">
            <a:extLst>
              <a:ext uri="{FF2B5EF4-FFF2-40B4-BE49-F238E27FC236}">
                <a16:creationId xmlns:a16="http://schemas.microsoft.com/office/drawing/2014/main" id="{EFBFB5C9-005A-515A-28D3-E0F7ACDAFA4F}"/>
              </a:ext>
            </a:extLst>
          </p:cNvPr>
          <p:cNvSpPr>
            <a:spLocks noGrp="1"/>
          </p:cNvSpPr>
          <p:nvPr>
            <p:ph type="sldNum" sz="quarter" idx="12"/>
          </p:nvPr>
        </p:nvSpPr>
        <p:spPr/>
        <p:txBody>
          <a:bodyPr/>
          <a:lstStyle/>
          <a:p>
            <a:fld id="{6F3806FF-9E51-4331-BB90-F49EFA1FA4FC}" type="slidenum">
              <a:rPr lang="fr-FR" smtClean="0"/>
              <a:t>50</a:t>
            </a:fld>
            <a:endParaRPr lang="fr-FR"/>
          </a:p>
        </p:txBody>
      </p:sp>
    </p:spTree>
    <p:extLst>
      <p:ext uri="{BB962C8B-B14F-4D97-AF65-F5344CB8AC3E}">
        <p14:creationId xmlns:p14="http://schemas.microsoft.com/office/powerpoint/2010/main" val="420497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Popular languages: the </a:t>
            </a:r>
            <a:r>
              <a:rPr lang="en-GB" dirty="0">
                <a:solidFill>
                  <a:srgbClr val="7F7DB0"/>
                </a:solidFill>
              </a:rPr>
              <a:t>big</a:t>
            </a:r>
            <a:r>
              <a:rPr lang="en-GB" dirty="0">
                <a:solidFill>
                  <a:schemeClr val="tx1">
                    <a:lumMod val="75000"/>
                    <a:lumOff val="25000"/>
                  </a:schemeClr>
                </a:solidFill>
              </a:rPr>
              <a: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a:xfrm>
            <a:off x="838200" y="1825624"/>
            <a:ext cx="10515600" cy="4946111"/>
          </a:xfrm>
        </p:spPr>
        <p:txBody>
          <a:bodyPr>
            <a:normAutofit/>
          </a:bodyPr>
          <a:lstStyle/>
          <a:p>
            <a:r>
              <a:rPr lang="en-GB" dirty="0">
                <a:solidFill>
                  <a:srgbClr val="7F7DB0"/>
                </a:solidFill>
              </a:rPr>
              <a:t>Python</a:t>
            </a:r>
            <a:r>
              <a:rPr lang="en-GB" dirty="0"/>
              <a:t>: good to learn, mostly used for Machine Learning</a:t>
            </a:r>
          </a:p>
          <a:p>
            <a:pPr lvl="1"/>
            <a:r>
              <a:rPr lang="en-GB" dirty="0"/>
              <a:t>Quite limited for stats compared to R (e.g. survey weighting, time series…)</a:t>
            </a:r>
          </a:p>
          <a:p>
            <a:pPr lvl="1"/>
            <a:r>
              <a:rPr lang="en-GB" dirty="0"/>
              <a:t>Outside of stats/ML, used in software engineering</a:t>
            </a:r>
          </a:p>
          <a:p>
            <a:pPr marL="0" indent="0">
              <a:buNone/>
            </a:pPr>
            <a:r>
              <a:rPr lang="en-GB" dirty="0">
                <a:solidFill>
                  <a:srgbClr val="7F7DB0"/>
                </a:solidFill>
              </a:rPr>
              <a:t>   R</a:t>
            </a:r>
            <a:r>
              <a:rPr lang="en-GB" dirty="0"/>
              <a:t>: great for stats, still OK for ML</a:t>
            </a:r>
          </a:p>
          <a:p>
            <a:pPr lvl="1"/>
            <a:r>
              <a:rPr lang="en-GB" dirty="0"/>
              <a:t>Use Python if you want to do Deep Learning or work on textual data</a:t>
            </a:r>
          </a:p>
          <a:p>
            <a:r>
              <a:rPr lang="en-GB" dirty="0"/>
              <a:t>Some data scientists use </a:t>
            </a:r>
            <a:r>
              <a:rPr lang="en-GB" dirty="0">
                <a:solidFill>
                  <a:srgbClr val="7F7DB0"/>
                </a:solidFill>
              </a:rPr>
              <a:t>both</a:t>
            </a:r>
          </a:p>
          <a:p>
            <a:pPr lvl="1"/>
            <a:r>
              <a:rPr lang="en-GB" dirty="0"/>
              <a:t>You could use one as your ‘main’ language, and the other one for specific use cases</a:t>
            </a:r>
          </a:p>
          <a:p>
            <a:r>
              <a:rPr lang="en-GB" dirty="0">
                <a:solidFill>
                  <a:srgbClr val="7F7DB0"/>
                </a:solidFill>
              </a:rPr>
              <a:t>SQL</a:t>
            </a:r>
            <a:r>
              <a:rPr lang="en-GB" dirty="0"/>
              <a:t>: great if you work on big databases</a:t>
            </a:r>
          </a:p>
          <a:p>
            <a:pPr lvl="1"/>
            <a:r>
              <a:rPr lang="en-GB" dirty="0"/>
              <a:t>If you use R, you can get away without knowing too much with </a:t>
            </a:r>
            <a:r>
              <a:rPr lang="en-GB" dirty="0" err="1">
                <a:latin typeface="Fira Code" pitchFamily="1" charset="0"/>
                <a:ea typeface="Fira Code" pitchFamily="1" charset="0"/>
                <a:cs typeface="Fira Code" pitchFamily="1" charset="0"/>
              </a:rPr>
              <a:t>dbplyr</a:t>
            </a:r>
            <a:r>
              <a:rPr lang="en-GB" dirty="0">
                <a:cs typeface="Fira Code" pitchFamily="1" charset="0"/>
              </a:rPr>
              <a:t> (automatically translates </a:t>
            </a:r>
            <a:r>
              <a:rPr lang="en-GB" dirty="0" err="1">
                <a:cs typeface="Fira Code" pitchFamily="1" charset="0"/>
              </a:rPr>
              <a:t>dplyr</a:t>
            </a:r>
            <a:r>
              <a:rPr lang="en-GB" dirty="0">
                <a:cs typeface="Fira Code" pitchFamily="1" charset="0"/>
              </a:rPr>
              <a:t> pipelines to SQL queries)</a:t>
            </a:r>
            <a:endParaRPr lang="en-GB" dirty="0">
              <a:latin typeface="Fira Code" pitchFamily="1" charset="0"/>
              <a:ea typeface="Fira Code" pitchFamily="1" charset="0"/>
              <a:cs typeface="Fira Code" pitchFamily="1" charset="0"/>
            </a:endParaRPr>
          </a:p>
        </p:txBody>
      </p:sp>
      <p:sp>
        <p:nvSpPr>
          <p:cNvPr id="3" name="Espace réservé du numéro de diapositive 2">
            <a:extLst>
              <a:ext uri="{FF2B5EF4-FFF2-40B4-BE49-F238E27FC236}">
                <a16:creationId xmlns:a16="http://schemas.microsoft.com/office/drawing/2014/main" id="{C9A59048-A675-CFAD-566D-ED93E22CA322}"/>
              </a:ext>
            </a:extLst>
          </p:cNvPr>
          <p:cNvSpPr>
            <a:spLocks noGrp="1"/>
          </p:cNvSpPr>
          <p:nvPr>
            <p:ph type="sldNum" sz="quarter" idx="12"/>
          </p:nvPr>
        </p:nvSpPr>
        <p:spPr/>
        <p:txBody>
          <a:bodyPr/>
          <a:lstStyle/>
          <a:p>
            <a:fld id="{6F3806FF-9E51-4331-BB90-F49EFA1FA4FC}" type="slidenum">
              <a:rPr lang="fr-FR" smtClean="0"/>
              <a:t>51</a:t>
            </a:fld>
            <a:endParaRPr lang="fr-FR"/>
          </a:p>
        </p:txBody>
      </p:sp>
      <p:pic>
        <p:nvPicPr>
          <p:cNvPr id="8" name="Picture 7" descr="A blue and yellow snake logo&#10;&#10;Description automatically generated">
            <a:extLst>
              <a:ext uri="{FF2B5EF4-FFF2-40B4-BE49-F238E27FC236}">
                <a16:creationId xmlns:a16="http://schemas.microsoft.com/office/drawing/2014/main" id="{EE558C3D-4E18-0388-C948-9CCDB4FD6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59" y="1775872"/>
            <a:ext cx="624786" cy="685800"/>
          </a:xfrm>
          <a:prstGeom prst="rect">
            <a:avLst/>
          </a:prstGeom>
        </p:spPr>
      </p:pic>
      <p:pic>
        <p:nvPicPr>
          <p:cNvPr id="11" name="Picture 10" descr="A blue and grey logo&#10;&#10;Description automatically generated">
            <a:extLst>
              <a:ext uri="{FF2B5EF4-FFF2-40B4-BE49-F238E27FC236}">
                <a16:creationId xmlns:a16="http://schemas.microsoft.com/office/drawing/2014/main" id="{DC122A02-05D8-DEDC-4C3D-222D72FB96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45" y="3070860"/>
            <a:ext cx="595932" cy="461848"/>
          </a:xfrm>
          <a:prstGeom prst="rect">
            <a:avLst/>
          </a:prstGeom>
        </p:spPr>
      </p:pic>
    </p:spTree>
    <p:extLst>
      <p:ext uri="{BB962C8B-B14F-4D97-AF65-F5344CB8AC3E}">
        <p14:creationId xmlns:p14="http://schemas.microsoft.com/office/powerpoint/2010/main" val="21660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Popular languages: the </a:t>
            </a:r>
            <a:r>
              <a:rPr lang="en-GB" dirty="0">
                <a:solidFill>
                  <a:srgbClr val="7F7DB0"/>
                </a:solidFill>
              </a:rPr>
              <a:t>paid</a:t>
            </a:r>
            <a:r>
              <a:rPr lang="en-GB" dirty="0">
                <a:solidFill>
                  <a:schemeClr val="tx1">
                    <a:lumMod val="75000"/>
                    <a:lumOff val="25000"/>
                  </a:schemeClr>
                </a:solidFill>
              </a:rPr>
              <a: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a:xfrm>
            <a:off x="838200" y="1825625"/>
            <a:ext cx="10515600" cy="5032376"/>
          </a:xfrm>
        </p:spPr>
        <p:txBody>
          <a:bodyPr/>
          <a:lstStyle/>
          <a:p>
            <a:r>
              <a:rPr lang="en-GB" dirty="0">
                <a:solidFill>
                  <a:srgbClr val="FDFBF9"/>
                </a:solidFill>
              </a:rPr>
              <a:t>SAS</a:t>
            </a:r>
          </a:p>
          <a:p>
            <a:pPr lvl="1"/>
            <a:r>
              <a:rPr lang="en-GB" dirty="0">
                <a:solidFill>
                  <a:srgbClr val="7F7DB0"/>
                </a:solidFill>
              </a:rPr>
              <a:t>Good investment </a:t>
            </a:r>
            <a:r>
              <a:rPr lang="en-GB" dirty="0"/>
              <a:t>to learn IF you work in the financial (banks) or healthcare sectors (Contract Research Organisations)</a:t>
            </a:r>
          </a:p>
          <a:p>
            <a:pPr lvl="1"/>
            <a:r>
              <a:rPr lang="en-GB" dirty="0"/>
              <a:t>These are </a:t>
            </a:r>
            <a:r>
              <a:rPr lang="en-GB" dirty="0">
                <a:solidFill>
                  <a:srgbClr val="7F7DB0"/>
                </a:solidFill>
              </a:rPr>
              <a:t>high paying </a:t>
            </a:r>
            <a:r>
              <a:rPr lang="en-GB" dirty="0"/>
              <a:t>jobs; companies have difficulties hiring SAS users</a:t>
            </a:r>
          </a:p>
          <a:p>
            <a:pPr lvl="1"/>
            <a:r>
              <a:rPr lang="en-GB" dirty="0"/>
              <a:t>Not that useful elsewhere: syntax is clunky and obsolete, lack of commonly available tools in other IDEs (debugger, GitHub integration…), VERY expensive</a:t>
            </a:r>
          </a:p>
          <a:p>
            <a:pPr lvl="1"/>
            <a:r>
              <a:rPr lang="en-GB" dirty="0"/>
              <a:t>Opinionated take: your lecturer expects SAS usage to decrease as companies try to cut costs, there is a trend of migrating from SAS </a:t>
            </a:r>
            <a:r>
              <a:rPr lang="en-GB" dirty="0">
                <a:sym typeface="Wingdings" panose="05000000000000000000" pitchFamily="2" charset="2"/>
              </a:rPr>
              <a:t> R.</a:t>
            </a:r>
            <a:endParaRPr lang="en-GB" dirty="0"/>
          </a:p>
          <a:p>
            <a:r>
              <a:rPr lang="en-GB" dirty="0"/>
              <a:t>Stata, SPSS, </a:t>
            </a:r>
            <a:r>
              <a:rPr lang="en-GB" dirty="0" err="1"/>
              <a:t>MatLab</a:t>
            </a:r>
            <a:r>
              <a:rPr lang="en-GB" dirty="0"/>
              <a:t>…</a:t>
            </a:r>
          </a:p>
          <a:p>
            <a:pPr lvl="1"/>
            <a:r>
              <a:rPr lang="en-GB" dirty="0"/>
              <a:t>Don’t bother, very rarely asked in job offers</a:t>
            </a:r>
          </a:p>
          <a:p>
            <a:pPr lvl="1"/>
            <a:r>
              <a:rPr lang="en-GB" dirty="0"/>
              <a:t>Some statistical software (e.g. Stata) may have econometric models still not developed in R, so their use may be situational</a:t>
            </a:r>
          </a:p>
        </p:txBody>
      </p:sp>
      <p:sp>
        <p:nvSpPr>
          <p:cNvPr id="3" name="Espace réservé du numéro de diapositive 2">
            <a:extLst>
              <a:ext uri="{FF2B5EF4-FFF2-40B4-BE49-F238E27FC236}">
                <a16:creationId xmlns:a16="http://schemas.microsoft.com/office/drawing/2014/main" id="{77F4F3E5-58E0-74C7-17A4-C74DB26F7462}"/>
              </a:ext>
            </a:extLst>
          </p:cNvPr>
          <p:cNvSpPr>
            <a:spLocks noGrp="1"/>
          </p:cNvSpPr>
          <p:nvPr>
            <p:ph type="sldNum" sz="quarter" idx="12"/>
          </p:nvPr>
        </p:nvSpPr>
        <p:spPr/>
        <p:txBody>
          <a:bodyPr/>
          <a:lstStyle/>
          <a:p>
            <a:fld id="{6F3806FF-9E51-4331-BB90-F49EFA1FA4FC}" type="slidenum">
              <a:rPr lang="fr-FR" smtClean="0"/>
              <a:t>52</a:t>
            </a:fld>
            <a:endParaRPr lang="fr-F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6BCA6BF5-59DC-5A34-BE25-3402DFDF4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52" y="1794234"/>
            <a:ext cx="1274700" cy="523158"/>
          </a:xfrm>
          <a:prstGeom prst="rect">
            <a:avLst/>
          </a:prstGeom>
        </p:spPr>
      </p:pic>
    </p:spTree>
    <p:extLst>
      <p:ext uri="{BB962C8B-B14F-4D97-AF65-F5344CB8AC3E}">
        <p14:creationId xmlns:p14="http://schemas.microsoft.com/office/powerpoint/2010/main" val="328752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Rising</a:t>
            </a:r>
            <a:r>
              <a:rPr lang="en-GB" dirty="0">
                <a:solidFill>
                  <a:schemeClr val="tx1">
                    <a:lumMod val="75000"/>
                    <a:lumOff val="25000"/>
                  </a:schemeClr>
                </a:solidFill>
              </a:rPr>
              <a:t> languages?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p:txBody>
          <a:bodyPr/>
          <a:lstStyle/>
          <a:p>
            <a:r>
              <a:rPr lang="en-GB" dirty="0"/>
              <a:t>Julia, Rust, Go…</a:t>
            </a:r>
            <a:endParaRPr lang="en-GB" dirty="0">
              <a:latin typeface="Fira Code" pitchFamily="1" charset="0"/>
              <a:ea typeface="Fira Code" pitchFamily="1" charset="0"/>
              <a:cs typeface="Fira Code" pitchFamily="1" charset="0"/>
            </a:endParaRPr>
          </a:p>
          <a:p>
            <a:r>
              <a:rPr lang="en-GB" dirty="0"/>
              <a:t>Some popularity for these languages in the data science community (especially Julia)</a:t>
            </a:r>
          </a:p>
          <a:p>
            <a:pPr lvl="1"/>
            <a:r>
              <a:rPr lang="en-GB" dirty="0"/>
              <a:t>Considered to be </a:t>
            </a:r>
            <a:r>
              <a:rPr lang="en-GB" dirty="0">
                <a:solidFill>
                  <a:srgbClr val="7F7DB0"/>
                </a:solidFill>
              </a:rPr>
              <a:t>very performant</a:t>
            </a:r>
          </a:p>
          <a:p>
            <a:pPr lvl="1"/>
            <a:r>
              <a:rPr lang="en-GB" dirty="0"/>
              <a:t>These languages are </a:t>
            </a:r>
            <a:r>
              <a:rPr lang="en-GB" dirty="0">
                <a:solidFill>
                  <a:srgbClr val="7F7DB0"/>
                </a:solidFill>
              </a:rPr>
              <a:t>young</a:t>
            </a:r>
            <a:r>
              <a:rPr lang="en-GB" dirty="0"/>
              <a:t> (Julia came in 2012, while R/Python have been here for ~30 years), as are their ecosystems of packages</a:t>
            </a:r>
          </a:p>
          <a:p>
            <a:r>
              <a:rPr lang="en-GB" dirty="0"/>
              <a:t>At this stage, </a:t>
            </a:r>
            <a:r>
              <a:rPr lang="en-GB" dirty="0">
                <a:solidFill>
                  <a:srgbClr val="7F7DB0"/>
                </a:solidFill>
              </a:rPr>
              <a:t>nothing indicates that R/Python are falling out of favour</a:t>
            </a:r>
          </a:p>
          <a:p>
            <a:r>
              <a:rPr lang="en-GB" dirty="0"/>
              <a:t>Nevertheless, keep an eye on emerging programming languages, one day you may have to do the switch</a:t>
            </a:r>
          </a:p>
          <a:p>
            <a:endParaRPr lang="en-GB" dirty="0"/>
          </a:p>
        </p:txBody>
      </p:sp>
      <p:sp>
        <p:nvSpPr>
          <p:cNvPr id="3" name="Espace réservé du numéro de diapositive 2">
            <a:extLst>
              <a:ext uri="{FF2B5EF4-FFF2-40B4-BE49-F238E27FC236}">
                <a16:creationId xmlns:a16="http://schemas.microsoft.com/office/drawing/2014/main" id="{9A0B7F49-A094-393A-841E-153257C1FC8D}"/>
              </a:ext>
            </a:extLst>
          </p:cNvPr>
          <p:cNvSpPr>
            <a:spLocks noGrp="1"/>
          </p:cNvSpPr>
          <p:nvPr>
            <p:ph type="sldNum" sz="quarter" idx="12"/>
          </p:nvPr>
        </p:nvSpPr>
        <p:spPr/>
        <p:txBody>
          <a:bodyPr/>
          <a:lstStyle/>
          <a:p>
            <a:fld id="{6F3806FF-9E51-4331-BB90-F49EFA1FA4FC}" type="slidenum">
              <a:rPr lang="fr-FR" smtClean="0"/>
              <a:t>53</a:t>
            </a:fld>
            <a:endParaRPr lang="fr-FR"/>
          </a:p>
        </p:txBody>
      </p:sp>
      <p:pic>
        <p:nvPicPr>
          <p:cNvPr id="8" name="Picture 7" descr="A black text with colorful dots&#10;&#10;Description automatically generated">
            <a:extLst>
              <a:ext uri="{FF2B5EF4-FFF2-40B4-BE49-F238E27FC236}">
                <a16:creationId xmlns:a16="http://schemas.microsoft.com/office/drawing/2014/main" id="{C5DAE150-BDB2-E6AA-62AA-A509B8BA1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746" y="1527016"/>
            <a:ext cx="1095468" cy="705778"/>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1518A814-B80B-EB9D-852D-05821F86E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0325" y="1480160"/>
            <a:ext cx="908050" cy="908048"/>
          </a:xfrm>
          <a:prstGeom prst="rect">
            <a:avLst/>
          </a:prstGeom>
        </p:spPr>
      </p:pic>
      <p:pic>
        <p:nvPicPr>
          <p:cNvPr id="12" name="Picture 11" descr="A blue letter with a black background&#10;&#10;Description automatically generated">
            <a:extLst>
              <a:ext uri="{FF2B5EF4-FFF2-40B4-BE49-F238E27FC236}">
                <a16:creationId xmlns:a16="http://schemas.microsoft.com/office/drawing/2014/main" id="{89E6E47E-8DD9-6F11-B2F0-245AC8B04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966" y="1574259"/>
            <a:ext cx="1910714" cy="719850"/>
          </a:xfrm>
          <a:prstGeom prst="rect">
            <a:avLst/>
          </a:prstGeom>
        </p:spPr>
      </p:pic>
    </p:spTree>
    <p:extLst>
      <p:ext uri="{BB962C8B-B14F-4D97-AF65-F5344CB8AC3E}">
        <p14:creationId xmlns:p14="http://schemas.microsoft.com/office/powerpoint/2010/main" val="355771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Some last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p:txBody>
          <a:bodyPr/>
          <a:lstStyle/>
          <a:p>
            <a:r>
              <a:rPr lang="en-GB" dirty="0"/>
              <a:t>HTML &amp; CSS</a:t>
            </a:r>
          </a:p>
          <a:p>
            <a:pPr lvl="1"/>
            <a:r>
              <a:rPr lang="en-GB" dirty="0"/>
              <a:t>Very useful if you want to make good-looking dashboards or websites</a:t>
            </a:r>
          </a:p>
          <a:p>
            <a:r>
              <a:rPr lang="en-GB" dirty="0"/>
              <a:t>C/C++</a:t>
            </a:r>
          </a:p>
          <a:p>
            <a:pPr lvl="1"/>
            <a:r>
              <a:rPr lang="en-GB" dirty="0"/>
              <a:t>Many R functions are actually written in C or C++ (check out </a:t>
            </a:r>
            <a:r>
              <a:rPr lang="en-GB" dirty="0" err="1">
                <a:latin typeface="Fira Code" pitchFamily="1" charset="0"/>
                <a:ea typeface="Fira Code" pitchFamily="1" charset="0"/>
                <a:cs typeface="Fira Code" pitchFamily="1" charset="0"/>
              </a:rPr>
              <a:t>Rcpp</a:t>
            </a:r>
            <a:r>
              <a:rPr lang="en-GB" dirty="0"/>
              <a:t> package)</a:t>
            </a:r>
          </a:p>
          <a:p>
            <a:pPr lvl="1"/>
            <a:r>
              <a:rPr lang="en-GB" dirty="0"/>
              <a:t>If you write custom functions for time-critical applications, porting some of these functions to C++ can give you the speed you look for</a:t>
            </a:r>
          </a:p>
          <a:p>
            <a:pPr lvl="1"/>
            <a:r>
              <a:rPr lang="en-GB" dirty="0"/>
              <a:t>However, this is unlikely to concern you</a:t>
            </a:r>
          </a:p>
        </p:txBody>
      </p:sp>
      <p:sp>
        <p:nvSpPr>
          <p:cNvPr id="3" name="Espace réservé du numéro de diapositive 2">
            <a:extLst>
              <a:ext uri="{FF2B5EF4-FFF2-40B4-BE49-F238E27FC236}">
                <a16:creationId xmlns:a16="http://schemas.microsoft.com/office/drawing/2014/main" id="{F74D163E-1113-FE24-907B-EE8A1F8B7F76}"/>
              </a:ext>
            </a:extLst>
          </p:cNvPr>
          <p:cNvSpPr>
            <a:spLocks noGrp="1"/>
          </p:cNvSpPr>
          <p:nvPr>
            <p:ph type="sldNum" sz="quarter" idx="12"/>
          </p:nvPr>
        </p:nvSpPr>
        <p:spPr/>
        <p:txBody>
          <a:bodyPr/>
          <a:lstStyle/>
          <a:p>
            <a:fld id="{6F3806FF-9E51-4331-BB90-F49EFA1FA4FC}" type="slidenum">
              <a:rPr lang="fr-FR" smtClean="0"/>
              <a:t>54</a:t>
            </a:fld>
            <a:endParaRPr lang="fr-FR"/>
          </a:p>
        </p:txBody>
      </p:sp>
      <p:pic>
        <p:nvPicPr>
          <p:cNvPr id="8" name="Picture 7" descr="A blue hexagon with white circle and white plus and white letters&#10;&#10;Description automatically generated">
            <a:extLst>
              <a:ext uri="{FF2B5EF4-FFF2-40B4-BE49-F238E27FC236}">
                <a16:creationId xmlns:a16="http://schemas.microsoft.com/office/drawing/2014/main" id="{078F4BDB-4770-8051-7CC8-2C98A6A19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180" y="2676646"/>
            <a:ext cx="472440" cy="531888"/>
          </a:xfrm>
          <a:prstGeom prst="rect">
            <a:avLst/>
          </a:prstGeom>
        </p:spPr>
      </p:pic>
    </p:spTree>
    <p:extLst>
      <p:ext uri="{BB962C8B-B14F-4D97-AF65-F5344CB8AC3E}">
        <p14:creationId xmlns:p14="http://schemas.microsoft.com/office/powerpoint/2010/main" val="42125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err="1">
                <a:solidFill>
                  <a:schemeClr val="tx1">
                    <a:lumMod val="75000"/>
                    <a:lumOff val="25000"/>
                  </a:schemeClr>
                </a:solidFill>
              </a:rPr>
              <a:t>Cookiecutter</a:t>
            </a:r>
            <a:r>
              <a:rPr lang="en-GB" dirty="0">
                <a:solidFill>
                  <a:schemeClr val="tx1">
                    <a:lumMod val="75000"/>
                    <a:lumOff val="25000"/>
                  </a:schemeClr>
                </a:solidFill>
              </a:rPr>
              <a:t> Data Science</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Python package that provides a basic project structure for data science work: </a:t>
            </a:r>
            <a:r>
              <a:rPr lang="en-US" dirty="0">
                <a:hlinkClick r:id="rId4"/>
              </a:rPr>
              <a:t>https://cookiecutter-data-science.drivendata.org/</a:t>
            </a:r>
            <a:r>
              <a:rPr lang="en-US" dirty="0"/>
              <a:t> </a:t>
            </a:r>
          </a:p>
          <a:p>
            <a:r>
              <a:rPr lang="en-US" dirty="0"/>
              <a:t>With other programming languages, just copy the folder structure</a:t>
            </a:r>
          </a:p>
          <a:p>
            <a:r>
              <a:rPr lang="en-US" dirty="0"/>
              <a:t>Useful when working with others: this is a commonly used skeleton for projects, and other data scientists won’t be lost when working on your project</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descr="Une image contenant cercle, capture d’écran, peinture, art&#10;&#10;Description générée automatiquement">
            <a:extLst>
              <a:ext uri="{FF2B5EF4-FFF2-40B4-BE49-F238E27FC236}">
                <a16:creationId xmlns:a16="http://schemas.microsoft.com/office/drawing/2014/main" id="{BB18E578-0A3D-061F-5E4E-2FFE7098A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2958" y="165882"/>
            <a:ext cx="1602420" cy="1602420"/>
          </a:xfrm>
          <a:prstGeom prst="rect">
            <a:avLst/>
          </a:prstGeom>
        </p:spPr>
      </p:pic>
      <p:pic>
        <p:nvPicPr>
          <p:cNvPr id="11" name="Image 10">
            <a:extLst>
              <a:ext uri="{FF2B5EF4-FFF2-40B4-BE49-F238E27FC236}">
                <a16:creationId xmlns:a16="http://schemas.microsoft.com/office/drawing/2014/main" id="{B2A090CF-C08F-D15D-0480-6391FBD803C0}"/>
              </a:ext>
            </a:extLst>
          </p:cNvPr>
          <p:cNvPicPr>
            <a:picLocks noChangeAspect="1"/>
          </p:cNvPicPr>
          <p:nvPr/>
        </p:nvPicPr>
        <p:blipFill rotWithShape="1">
          <a:blip r:embed="rId6"/>
          <a:srcRect b="54175"/>
          <a:stretch/>
        </p:blipFill>
        <p:spPr>
          <a:xfrm>
            <a:off x="990600" y="4551717"/>
            <a:ext cx="4343400" cy="2173118"/>
          </a:xfrm>
          <a:prstGeom prst="rect">
            <a:avLst/>
          </a:prstGeom>
        </p:spPr>
      </p:pic>
      <p:pic>
        <p:nvPicPr>
          <p:cNvPr id="13" name="Image 12">
            <a:extLst>
              <a:ext uri="{FF2B5EF4-FFF2-40B4-BE49-F238E27FC236}">
                <a16:creationId xmlns:a16="http://schemas.microsoft.com/office/drawing/2014/main" id="{049436D9-9513-D181-483A-4C0BC95578FF}"/>
              </a:ext>
            </a:extLst>
          </p:cNvPr>
          <p:cNvPicPr>
            <a:picLocks noChangeAspect="1"/>
          </p:cNvPicPr>
          <p:nvPr/>
        </p:nvPicPr>
        <p:blipFill rotWithShape="1">
          <a:blip r:embed="rId6"/>
          <a:srcRect l="-204" t="46824" r="204" b="7351"/>
          <a:stretch/>
        </p:blipFill>
        <p:spPr>
          <a:xfrm>
            <a:off x="5588816" y="4551717"/>
            <a:ext cx="4343400" cy="2173118"/>
          </a:xfrm>
          <a:prstGeom prst="rect">
            <a:avLst/>
          </a:prstGeom>
        </p:spPr>
      </p:pic>
      <p:sp>
        <p:nvSpPr>
          <p:cNvPr id="3" name="Espace réservé du numéro de diapositive 2">
            <a:extLst>
              <a:ext uri="{FF2B5EF4-FFF2-40B4-BE49-F238E27FC236}">
                <a16:creationId xmlns:a16="http://schemas.microsoft.com/office/drawing/2014/main" id="{CA1D4E5D-836A-0AE2-7C9B-7F804083A9CE}"/>
              </a:ext>
            </a:extLst>
          </p:cNvPr>
          <p:cNvSpPr>
            <a:spLocks noGrp="1"/>
          </p:cNvSpPr>
          <p:nvPr>
            <p:ph type="sldNum" sz="quarter" idx="12"/>
          </p:nvPr>
        </p:nvSpPr>
        <p:spPr/>
        <p:txBody>
          <a:bodyPr/>
          <a:lstStyle/>
          <a:p>
            <a:fld id="{6F3806FF-9E51-4331-BB90-F49EFA1FA4FC}" type="slidenum">
              <a:rPr lang="fr-FR" smtClean="0"/>
              <a:t>55</a:t>
            </a:fld>
            <a:endParaRPr lang="fr-FR"/>
          </a:p>
        </p:txBody>
      </p:sp>
    </p:spTree>
    <p:extLst>
      <p:ext uri="{BB962C8B-B14F-4D97-AF65-F5344CB8AC3E}">
        <p14:creationId xmlns:p14="http://schemas.microsoft.com/office/powerpoint/2010/main" val="24555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Working with </a:t>
            </a:r>
            <a:r>
              <a:rPr lang="en-GB" dirty="0">
                <a:solidFill>
                  <a:srgbClr val="7F7DB0"/>
                </a:solidFill>
              </a:rPr>
              <a:t>others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Git (+ GitHub, GitLab…)</a:t>
            </a:r>
          </a:p>
          <a:p>
            <a:pPr lvl="1"/>
            <a:r>
              <a:rPr lang="en-US" dirty="0">
                <a:solidFill>
                  <a:srgbClr val="7F7DB0"/>
                </a:solidFill>
              </a:rPr>
              <a:t>Version control </a:t>
            </a:r>
            <a:r>
              <a:rPr lang="en-US" dirty="0"/>
              <a:t>software: keeps track of all modifications in files of a project</a:t>
            </a:r>
          </a:p>
          <a:p>
            <a:pPr lvl="1"/>
            <a:r>
              <a:rPr lang="en-US" dirty="0"/>
              <a:t>Great when working alone to keep a history of all changes you have made</a:t>
            </a:r>
          </a:p>
          <a:p>
            <a:pPr lvl="1"/>
            <a:r>
              <a:rPr lang="en-US" dirty="0"/>
              <a:t>Great when working with others, to check new modifications, review their code…</a:t>
            </a:r>
          </a:p>
          <a:p>
            <a:pPr marL="0" indent="0">
              <a:buNone/>
            </a:pPr>
            <a:endParaRPr lang="en-US" dirty="0"/>
          </a:p>
          <a:p>
            <a:r>
              <a:rPr lang="en-US" dirty="0"/>
              <a:t>Project management tools: Trello, </a:t>
            </a:r>
            <a:r>
              <a:rPr lang="en-US" dirty="0" err="1"/>
              <a:t>ClickUp</a:t>
            </a:r>
            <a:r>
              <a:rPr lang="en-US" dirty="0"/>
              <a:t>…</a:t>
            </a:r>
          </a:p>
          <a:p>
            <a:pPr lvl="1"/>
            <a:r>
              <a:rPr lang="en-US" dirty="0"/>
              <a:t>Used to plan all steps in a project</a:t>
            </a:r>
          </a:p>
          <a:p>
            <a:pPr lvl="1"/>
            <a:r>
              <a:rPr lang="en-US" dirty="0"/>
              <a:t>Very useful if you work on multiple projects to keep</a:t>
            </a:r>
            <a:br>
              <a:rPr lang="en-US" dirty="0"/>
            </a:br>
            <a:r>
              <a:rPr lang="en-US" dirty="0"/>
              <a:t>track of all you have to do</a:t>
            </a:r>
          </a:p>
          <a:p>
            <a:pPr lvl="1"/>
            <a:r>
              <a:rPr lang="en-US" dirty="0"/>
              <a:t>Also great to check or report progress on tasks </a:t>
            </a:r>
          </a:p>
          <a:p>
            <a:pPr lvl="1"/>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a:extLst>
              <a:ext uri="{FF2B5EF4-FFF2-40B4-BE49-F238E27FC236}">
                <a16:creationId xmlns:a16="http://schemas.microsoft.com/office/drawing/2014/main" id="{0BD2A524-BF46-E726-3882-ABD1CFDCAA01}"/>
              </a:ext>
            </a:extLst>
          </p:cNvPr>
          <p:cNvPicPr>
            <a:picLocks noChangeAspect="1"/>
          </p:cNvPicPr>
          <p:nvPr/>
        </p:nvPicPr>
        <p:blipFill rotWithShape="1">
          <a:blip r:embed="rId4"/>
          <a:srcRect l="19864" t="1509" b="9199"/>
          <a:stretch/>
        </p:blipFill>
        <p:spPr>
          <a:xfrm>
            <a:off x="8112977" y="3968317"/>
            <a:ext cx="3736538" cy="2760955"/>
          </a:xfrm>
          <a:prstGeom prst="rect">
            <a:avLst/>
          </a:prstGeom>
          <a:ln>
            <a:solidFill>
              <a:srgbClr val="1891C3"/>
            </a:solidFill>
          </a:ln>
        </p:spPr>
      </p:pic>
      <p:sp>
        <p:nvSpPr>
          <p:cNvPr id="3" name="Espace réservé du numéro de diapositive 2">
            <a:extLst>
              <a:ext uri="{FF2B5EF4-FFF2-40B4-BE49-F238E27FC236}">
                <a16:creationId xmlns:a16="http://schemas.microsoft.com/office/drawing/2014/main" id="{CF51511B-A403-1B48-B3B7-E43FDAA075B1}"/>
              </a:ext>
            </a:extLst>
          </p:cNvPr>
          <p:cNvSpPr>
            <a:spLocks noGrp="1"/>
          </p:cNvSpPr>
          <p:nvPr>
            <p:ph type="sldNum" sz="quarter" idx="12"/>
          </p:nvPr>
        </p:nvSpPr>
        <p:spPr/>
        <p:txBody>
          <a:bodyPr/>
          <a:lstStyle/>
          <a:p>
            <a:fld id="{6F3806FF-9E51-4331-BB90-F49EFA1FA4FC}" type="slidenum">
              <a:rPr lang="fr-FR" smtClean="0"/>
              <a:t>56</a:t>
            </a:fld>
            <a:endParaRPr lang="fr-FR"/>
          </a:p>
        </p:txBody>
      </p:sp>
    </p:spTree>
    <p:extLst>
      <p:ext uri="{BB962C8B-B14F-4D97-AF65-F5344CB8AC3E}">
        <p14:creationId xmlns:p14="http://schemas.microsoft.com/office/powerpoint/2010/main" val="253094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5032376"/>
          </a:xfrm>
        </p:spPr>
        <p:txBody>
          <a:bodyPr>
            <a:normAutofit/>
          </a:bodyPr>
          <a:lstStyle/>
          <a:p>
            <a:pPr marL="0" indent="0">
              <a:buNone/>
            </a:pPr>
            <a:endParaRPr lang="en-US" dirty="0"/>
          </a:p>
          <a:p>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597271"/>
            <a:ext cx="10515600" cy="1325563"/>
          </a:xfrm>
        </p:spPr>
        <p:txBody>
          <a:bodyPr/>
          <a:lstStyle/>
          <a:p>
            <a:r>
              <a:rPr lang="en-US" dirty="0"/>
              <a:t>Next week</a:t>
            </a:r>
          </a:p>
        </p:txBody>
      </p:sp>
      <p:sp>
        <p:nvSpPr>
          <p:cNvPr id="2" name="Espace réservé du numéro de diapositive 1">
            <a:extLst>
              <a:ext uri="{FF2B5EF4-FFF2-40B4-BE49-F238E27FC236}">
                <a16:creationId xmlns:a16="http://schemas.microsoft.com/office/drawing/2014/main" id="{6C4BA686-21D0-EADC-BF45-6974B7C6B8AF}"/>
              </a:ext>
            </a:extLst>
          </p:cNvPr>
          <p:cNvSpPr>
            <a:spLocks noGrp="1"/>
          </p:cNvSpPr>
          <p:nvPr>
            <p:ph type="sldNum" sz="quarter" idx="12"/>
          </p:nvPr>
        </p:nvSpPr>
        <p:spPr/>
        <p:txBody>
          <a:bodyPr/>
          <a:lstStyle/>
          <a:p>
            <a:fld id="{6F3806FF-9E51-4331-BB90-F49EFA1FA4FC}" type="slidenum">
              <a:rPr lang="fr-FR" smtClean="0"/>
              <a:t>57</a:t>
            </a:fld>
            <a:endParaRPr lang="fr-FR"/>
          </a:p>
        </p:txBody>
      </p:sp>
      <p:sp>
        <p:nvSpPr>
          <p:cNvPr id="4" name="ZoneTexte 3">
            <a:extLst>
              <a:ext uri="{FF2B5EF4-FFF2-40B4-BE49-F238E27FC236}">
                <a16:creationId xmlns:a16="http://schemas.microsoft.com/office/drawing/2014/main" id="{C0FBC856-0A29-F050-A598-D67498126C48}"/>
              </a:ext>
            </a:extLst>
          </p:cNvPr>
          <p:cNvSpPr txBox="1"/>
          <p:nvPr/>
        </p:nvSpPr>
        <p:spPr>
          <a:xfrm>
            <a:off x="838197" y="5763790"/>
            <a:ext cx="3849529" cy="369332"/>
          </a:xfrm>
          <a:prstGeom prst="rect">
            <a:avLst/>
          </a:prstGeom>
          <a:noFill/>
        </p:spPr>
        <p:txBody>
          <a:bodyPr wrap="square" rtlCol="0">
            <a:spAutoFit/>
          </a:bodyPr>
          <a:lstStyle/>
          <a:p>
            <a:r>
              <a:rPr lang="en-GB" dirty="0">
                <a:solidFill>
                  <a:schemeClr val="bg2">
                    <a:lumMod val="75000"/>
                  </a:schemeClr>
                </a:solidFill>
                <a:latin typeface="Esteban" panose="020B0604020202020204" charset="0"/>
              </a:rPr>
              <a:t>Go home.</a:t>
            </a:r>
          </a:p>
        </p:txBody>
      </p:sp>
      <p:sp>
        <p:nvSpPr>
          <p:cNvPr id="5" name="Content Placeholder 5">
            <a:extLst>
              <a:ext uri="{FF2B5EF4-FFF2-40B4-BE49-F238E27FC236}">
                <a16:creationId xmlns:a16="http://schemas.microsoft.com/office/drawing/2014/main" id="{C2A9BE91-BC75-DE9D-BDBF-FEAA01681C3C}"/>
              </a:ext>
            </a:extLst>
          </p:cNvPr>
          <p:cNvSpPr txBox="1">
            <a:spLocks/>
          </p:cNvSpPr>
          <p:nvPr/>
        </p:nvSpPr>
        <p:spPr>
          <a:xfrm>
            <a:off x="990599" y="1978025"/>
            <a:ext cx="10515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Programming in R:</a:t>
            </a:r>
          </a:p>
          <a:p>
            <a:r>
              <a:rPr lang="en-US" dirty="0"/>
              <a:t>R programming refresher (hopefully)</a:t>
            </a:r>
          </a:p>
          <a:p>
            <a:r>
              <a:rPr lang="en-US" dirty="0"/>
              <a:t>Joins</a:t>
            </a:r>
          </a:p>
          <a:p>
            <a:r>
              <a:rPr lang="en-US" dirty="0" err="1"/>
              <a:t>AdventureWorks</a:t>
            </a:r>
            <a:r>
              <a:rPr lang="en-US" dirty="0"/>
              <a:t> dataset</a:t>
            </a:r>
          </a:p>
          <a:p>
            <a:pPr marL="514350" indent="-514350">
              <a:buFont typeface="+mj-lt"/>
              <a:buAutoNum type="arabicPeriod"/>
            </a:pPr>
            <a:endParaRPr lang="en-US" dirty="0"/>
          </a:p>
        </p:txBody>
      </p:sp>
    </p:spTree>
    <p:extLst>
      <p:ext uri="{BB962C8B-B14F-4D97-AF65-F5344CB8AC3E}">
        <p14:creationId xmlns:p14="http://schemas.microsoft.com/office/powerpoint/2010/main" val="1578028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754317A7-5302-91F8-8772-7F4904C50A3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E2FEFD62-9E90-AEC4-1A1A-618C8C475EC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E65A6BD-0B05-7F2F-6728-221585F3B507}"/>
              </a:ext>
            </a:extLst>
          </p:cNvPr>
          <p:cNvSpPr>
            <a:spLocks noGrp="1"/>
          </p:cNvSpPr>
          <p:nvPr>
            <p:ph idx="1"/>
          </p:nvPr>
        </p:nvSpPr>
        <p:spPr>
          <a:xfrm>
            <a:off x="1426923" y="1819362"/>
            <a:ext cx="10515600" cy="591898"/>
          </a:xfrm>
        </p:spPr>
        <p:txBody>
          <a:bodyPr/>
          <a:lstStyle/>
          <a:p>
            <a:pPr marL="0" indent="0">
              <a:buNone/>
            </a:pPr>
            <a:r>
              <a:rPr lang="en-GB" dirty="0">
                <a:latin typeface="Esteban" panose="02000000000000000000" pitchFamily="2" charset="0"/>
              </a:rPr>
              <a:t>“So, can you tell me about the </a:t>
            </a:r>
            <a:r>
              <a:rPr lang="en-GB" dirty="0">
                <a:solidFill>
                  <a:srgbClr val="7F7DB0"/>
                </a:solidFill>
                <a:latin typeface="Esteban" panose="02000000000000000000" pitchFamily="2" charset="0"/>
              </a:rPr>
              <a:t>different steps </a:t>
            </a:r>
            <a:r>
              <a:rPr lang="en-GB" dirty="0">
                <a:latin typeface="Esteban" panose="02000000000000000000" pitchFamily="2" charset="0"/>
              </a:rPr>
              <a:t>in a data project?”</a:t>
            </a:r>
          </a:p>
        </p:txBody>
      </p:sp>
      <p:sp>
        <p:nvSpPr>
          <p:cNvPr id="4" name="Content Placeholder 2">
            <a:extLst>
              <a:ext uri="{FF2B5EF4-FFF2-40B4-BE49-F238E27FC236}">
                <a16:creationId xmlns:a16="http://schemas.microsoft.com/office/drawing/2014/main" id="{ABD5DFE8-4E77-7BB5-BC99-D8F44D2FD897}"/>
              </a:ext>
            </a:extLst>
          </p:cNvPr>
          <p:cNvSpPr txBox="1">
            <a:spLocks/>
          </p:cNvSpPr>
          <p:nvPr/>
        </p:nvSpPr>
        <p:spPr>
          <a:xfrm>
            <a:off x="838200" y="2411260"/>
            <a:ext cx="10515600" cy="5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dirty="0">
                <a:latin typeface="Esteban" panose="02000000000000000000" pitchFamily="2" charset="0"/>
              </a:rPr>
              <a:t>—Some recruiter </a:t>
            </a:r>
            <a:r>
              <a:rPr lang="en-GB" sz="1800" dirty="0">
                <a:solidFill>
                  <a:schemeClr val="tx1">
                    <a:lumMod val="50000"/>
                    <a:lumOff val="50000"/>
                  </a:schemeClr>
                </a:solidFill>
                <a:latin typeface="Esteban" panose="02000000000000000000" pitchFamily="2" charset="0"/>
              </a:rPr>
              <a:t>(whose name I forgot)</a:t>
            </a:r>
            <a:endParaRPr lang="en-GB" dirty="0">
              <a:solidFill>
                <a:schemeClr val="tx1">
                  <a:lumMod val="50000"/>
                  <a:lumOff val="50000"/>
                </a:schemeClr>
              </a:solidFill>
              <a:latin typeface="Esteban" panose="02000000000000000000" pitchFamily="2" charset="0"/>
            </a:endParaRPr>
          </a:p>
        </p:txBody>
      </p:sp>
      <p:sp>
        <p:nvSpPr>
          <p:cNvPr id="6" name="Espace réservé du numéro de diapositive 5">
            <a:extLst>
              <a:ext uri="{FF2B5EF4-FFF2-40B4-BE49-F238E27FC236}">
                <a16:creationId xmlns:a16="http://schemas.microsoft.com/office/drawing/2014/main" id="{FF3EED53-EB57-AB75-ED79-CFEF79B53430}"/>
              </a:ext>
            </a:extLst>
          </p:cNvPr>
          <p:cNvSpPr>
            <a:spLocks noGrp="1"/>
          </p:cNvSpPr>
          <p:nvPr>
            <p:ph type="sldNum" sz="quarter" idx="12"/>
          </p:nvPr>
        </p:nvSpPr>
        <p:spPr/>
        <p:txBody>
          <a:bodyPr/>
          <a:lstStyle/>
          <a:p>
            <a:fld id="{6F3806FF-9E51-4331-BB90-F49EFA1FA4FC}" type="slidenum">
              <a:rPr lang="fr-FR" smtClean="0"/>
              <a:t>6</a:t>
            </a:fld>
            <a:endParaRPr lang="fr-FR"/>
          </a:p>
        </p:txBody>
      </p:sp>
    </p:spTree>
    <p:extLst>
      <p:ext uri="{BB962C8B-B14F-4D97-AF65-F5344CB8AC3E}">
        <p14:creationId xmlns:p14="http://schemas.microsoft.com/office/powerpoint/2010/main" val="9777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4351338"/>
          </a:xfrm>
        </p:spPr>
        <p:txBody>
          <a:bodyPr/>
          <a:lstStyle/>
          <a:p>
            <a:pPr marL="514350" indent="-514350">
              <a:buFont typeface="+mj-lt"/>
              <a:buAutoNum type="arabicPeriod"/>
            </a:pPr>
            <a:r>
              <a:rPr lang="en-US" dirty="0"/>
              <a:t>Defining needs</a:t>
            </a:r>
          </a:p>
          <a:p>
            <a:pPr marL="514350" indent="-514350">
              <a:buFont typeface="+mj-lt"/>
              <a:buAutoNum type="arabicPeriod"/>
            </a:pPr>
            <a:r>
              <a:rPr lang="en-US" dirty="0"/>
              <a:t>Data manipulation &amp; cleaning</a:t>
            </a:r>
            <a:br>
              <a:rPr lang="en-US" dirty="0"/>
            </a:br>
            <a:r>
              <a:rPr lang="en-US" sz="2000" dirty="0"/>
              <a:t>Missing data &amp; imputation, data quality and reliability…</a:t>
            </a:r>
          </a:p>
          <a:p>
            <a:pPr marL="514350" indent="-514350">
              <a:buFont typeface="+mj-lt"/>
              <a:buAutoNum type="arabicPeriod"/>
            </a:pPr>
            <a:r>
              <a:rPr lang="en-US" dirty="0"/>
              <a:t>Modelling</a:t>
            </a:r>
            <a:br>
              <a:rPr lang="en-US" dirty="0"/>
            </a:br>
            <a:r>
              <a:rPr lang="en-US" sz="2000" dirty="0"/>
              <a:t>Bias and fairness, interpretability and explainability, scalability and performance</a:t>
            </a:r>
          </a:p>
          <a:p>
            <a:pPr marL="514350" indent="-514350">
              <a:buFont typeface="+mj-lt"/>
              <a:buAutoNum type="arabicPeriod"/>
            </a:pPr>
            <a:r>
              <a:rPr lang="en-US" dirty="0"/>
              <a:t>Communicating results</a:t>
            </a:r>
            <a:br>
              <a:rPr lang="en-US" dirty="0"/>
            </a:br>
            <a:r>
              <a:rPr lang="en-US" sz="2000" dirty="0"/>
              <a:t>Communication and collaboration</a:t>
            </a:r>
          </a:p>
          <a:p>
            <a:pPr marL="514350" indent="-514350">
              <a:buFont typeface="+mj-lt"/>
              <a:buAutoNum type="arabicPeriod"/>
            </a:pPr>
            <a:endParaRPr lang="en-US" sz="2000" dirty="0"/>
          </a:p>
          <a:p>
            <a:pPr marL="0" indent="0">
              <a:buNone/>
            </a:pPr>
            <a:r>
              <a:rPr lang="en-US" sz="2000" dirty="0"/>
              <a:t>Plus: programming exercises in-between</a:t>
            </a:r>
            <a:endParaRPr lang="en-US" dirty="0"/>
          </a:p>
          <a:p>
            <a:pPr marL="514350" indent="-514350">
              <a:buFont typeface="+mj-lt"/>
              <a:buAutoNum type="arabicPeriod"/>
            </a:pPr>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Summary</a:t>
            </a:r>
          </a:p>
        </p:txBody>
      </p:sp>
      <p:sp>
        <p:nvSpPr>
          <p:cNvPr id="2" name="Espace réservé du numéro de diapositive 1">
            <a:extLst>
              <a:ext uri="{FF2B5EF4-FFF2-40B4-BE49-F238E27FC236}">
                <a16:creationId xmlns:a16="http://schemas.microsoft.com/office/drawing/2014/main" id="{4C965BA6-6CB3-6A80-38E9-0FECC1BD3BFE}"/>
              </a:ext>
            </a:extLst>
          </p:cNvPr>
          <p:cNvSpPr>
            <a:spLocks noGrp="1"/>
          </p:cNvSpPr>
          <p:nvPr>
            <p:ph type="sldNum" sz="quarter" idx="12"/>
          </p:nvPr>
        </p:nvSpPr>
        <p:spPr/>
        <p:txBody>
          <a:bodyPr/>
          <a:lstStyle/>
          <a:p>
            <a:fld id="{6F3806FF-9E51-4331-BB90-F49EFA1FA4FC}" type="slidenum">
              <a:rPr lang="fr-FR" smtClean="0"/>
              <a:t>7</a:t>
            </a:fld>
            <a:endParaRPr lang="fr-FR"/>
          </a:p>
        </p:txBody>
      </p:sp>
    </p:spTree>
    <p:extLst>
      <p:ext uri="{BB962C8B-B14F-4D97-AF65-F5344CB8AC3E}">
        <p14:creationId xmlns:p14="http://schemas.microsoft.com/office/powerpoint/2010/main" val="51140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4351338"/>
          </a:xfrm>
        </p:spPr>
        <p:txBody>
          <a:bodyPr>
            <a:normAutofit/>
          </a:bodyPr>
          <a:lstStyle/>
          <a:p>
            <a:r>
              <a:rPr lang="en-US" dirty="0"/>
              <a:t>Centered on:</a:t>
            </a:r>
          </a:p>
          <a:p>
            <a:pPr lvl="1"/>
            <a:r>
              <a:rPr lang="en-US" dirty="0"/>
              <a:t>Tabular data</a:t>
            </a:r>
          </a:p>
          <a:p>
            <a:pPr lvl="1"/>
            <a:r>
              <a:rPr lang="en-US" dirty="0"/>
              <a:t>My experience in public health</a:t>
            </a:r>
          </a:p>
          <a:p>
            <a:r>
              <a:rPr lang="en-US" dirty="0"/>
              <a:t>We’ll alternate between classes and labs where you’ll have to work on data</a:t>
            </a:r>
          </a:p>
          <a:p>
            <a:r>
              <a:rPr lang="en-US" dirty="0"/>
              <a:t>I will send the slides, they will be available on my GitHub</a:t>
            </a:r>
          </a:p>
          <a:p>
            <a:pPr lvl="1"/>
            <a:r>
              <a:rPr lang="en-US" dirty="0">
                <a:hlinkClick r:id="rId4"/>
              </a:rPr>
              <a:t>https://github.com/Dscronias</a:t>
            </a:r>
            <a:r>
              <a:rPr lang="en-US" dirty="0"/>
              <a:t> </a:t>
            </a:r>
          </a:p>
          <a:p>
            <a:r>
              <a:rPr lang="en-US" dirty="0"/>
              <a:t>If you’ve seen the syllabus: no parts about data privacy, regulatory and legal constraints, </a:t>
            </a:r>
            <a:r>
              <a:rPr lang="en-US" dirty="0" err="1"/>
              <a:t>etc</a:t>
            </a:r>
            <a:r>
              <a:rPr lang="en-US" dirty="0"/>
              <a:t>…</a:t>
            </a:r>
          </a:p>
          <a:p>
            <a:pPr lvl="1"/>
            <a:r>
              <a:rPr lang="en-US" dirty="0"/>
              <a:t>You’ll have the programming exercises instead (:</a:t>
            </a:r>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Additional info on the course</a:t>
            </a:r>
          </a:p>
        </p:txBody>
      </p:sp>
      <p:sp>
        <p:nvSpPr>
          <p:cNvPr id="2" name="Espace réservé du numéro de diapositive 1">
            <a:extLst>
              <a:ext uri="{FF2B5EF4-FFF2-40B4-BE49-F238E27FC236}">
                <a16:creationId xmlns:a16="http://schemas.microsoft.com/office/drawing/2014/main" id="{DF56F5C0-8252-C0FA-B2E6-C704955FCF89}"/>
              </a:ext>
            </a:extLst>
          </p:cNvPr>
          <p:cNvSpPr>
            <a:spLocks noGrp="1"/>
          </p:cNvSpPr>
          <p:nvPr>
            <p:ph type="sldNum" sz="quarter" idx="12"/>
          </p:nvPr>
        </p:nvSpPr>
        <p:spPr/>
        <p:txBody>
          <a:bodyPr/>
          <a:lstStyle/>
          <a:p>
            <a:fld id="{6F3806FF-9E51-4331-BB90-F49EFA1FA4FC}" type="slidenum">
              <a:rPr lang="fr-FR" smtClean="0"/>
              <a:t>8</a:t>
            </a:fld>
            <a:endParaRPr lang="fr-FR"/>
          </a:p>
        </p:txBody>
      </p:sp>
    </p:spTree>
    <p:extLst>
      <p:ext uri="{BB962C8B-B14F-4D97-AF65-F5344CB8AC3E}">
        <p14:creationId xmlns:p14="http://schemas.microsoft.com/office/powerpoint/2010/main" val="3226672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4"/>
            <a:ext cx="10515599" cy="4946111"/>
          </a:xfrm>
        </p:spPr>
        <p:txBody>
          <a:bodyPr>
            <a:normAutofit lnSpcReduction="10000"/>
          </a:bodyPr>
          <a:lstStyle/>
          <a:p>
            <a:pPr marL="514350" indent="-514350">
              <a:buFont typeface="+mj-lt"/>
              <a:buAutoNum type="arabicPeriod"/>
            </a:pPr>
            <a:r>
              <a:rPr lang="en-US" dirty="0"/>
              <a:t>Find a messy dataset with at least 10 variables (features), and &gt;1K observations (instances)</a:t>
            </a:r>
          </a:p>
          <a:p>
            <a:pPr marL="514350" indent="-514350">
              <a:buFont typeface="+mj-lt"/>
              <a:buAutoNum type="arabicPeriod"/>
            </a:pPr>
            <a:r>
              <a:rPr lang="en-US" dirty="0"/>
              <a:t>Have a quick look at the data </a:t>
            </a:r>
          </a:p>
          <a:p>
            <a:pPr marL="514350" indent="-514350">
              <a:buFont typeface="+mj-lt"/>
              <a:buAutoNum type="arabicPeriod"/>
            </a:pPr>
            <a:r>
              <a:rPr lang="en-US" dirty="0"/>
              <a:t>Find some business question (or something interesting) and do a data analysis plan</a:t>
            </a:r>
          </a:p>
          <a:p>
            <a:pPr marL="514350" indent="-514350">
              <a:buFont typeface="+mj-lt"/>
              <a:buAutoNum type="arabicPeriod"/>
            </a:pPr>
            <a:r>
              <a:rPr lang="en-US" dirty="0"/>
              <a:t>Clean the data: check for missing data, aberrant values, think about potential biases (may be hard)</a:t>
            </a:r>
          </a:p>
          <a:p>
            <a:pPr marL="514350" indent="-514350">
              <a:buFont typeface="+mj-lt"/>
              <a:buAutoNum type="arabicPeriod"/>
            </a:pPr>
            <a:r>
              <a:rPr lang="en-US" dirty="0"/>
              <a:t>Do analyses to answer your question (univariate, bivariate, multivariate if needed)</a:t>
            </a:r>
          </a:p>
          <a:p>
            <a:pPr marL="514350" indent="-514350">
              <a:buFont typeface="+mj-lt"/>
              <a:buAutoNum type="arabicPeriod"/>
            </a:pPr>
            <a:r>
              <a:rPr lang="en-US" dirty="0"/>
              <a:t>Interpret your results</a:t>
            </a:r>
          </a:p>
          <a:p>
            <a:pPr marL="514350" indent="-514350">
              <a:buFont typeface="+mj-lt"/>
              <a:buAutoNum type="arabicPeriod"/>
            </a:pPr>
            <a:r>
              <a:rPr lang="en-US" dirty="0"/>
              <a:t>Do some data viz</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Final assignment</a:t>
            </a:r>
          </a:p>
        </p:txBody>
      </p:sp>
      <p:sp>
        <p:nvSpPr>
          <p:cNvPr id="2" name="Espace réservé du numéro de diapositive 1">
            <a:extLst>
              <a:ext uri="{FF2B5EF4-FFF2-40B4-BE49-F238E27FC236}">
                <a16:creationId xmlns:a16="http://schemas.microsoft.com/office/drawing/2014/main" id="{D4897094-0404-B61C-E940-61F56F02C965}"/>
              </a:ext>
            </a:extLst>
          </p:cNvPr>
          <p:cNvSpPr>
            <a:spLocks noGrp="1"/>
          </p:cNvSpPr>
          <p:nvPr>
            <p:ph type="sldNum" sz="quarter" idx="12"/>
          </p:nvPr>
        </p:nvSpPr>
        <p:spPr/>
        <p:txBody>
          <a:bodyPr/>
          <a:lstStyle/>
          <a:p>
            <a:fld id="{6F3806FF-9E51-4331-BB90-F49EFA1FA4FC}" type="slidenum">
              <a:rPr lang="fr-FR" smtClean="0"/>
              <a:t>9</a:t>
            </a:fld>
            <a:endParaRPr lang="fr-FR"/>
          </a:p>
        </p:txBody>
      </p:sp>
    </p:spTree>
    <p:extLst>
      <p:ext uri="{BB962C8B-B14F-4D97-AF65-F5344CB8AC3E}">
        <p14:creationId xmlns:p14="http://schemas.microsoft.com/office/powerpoint/2010/main" val="2269565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5736</TotalTime>
  <Words>4730</Words>
  <Application>Microsoft Office PowerPoint</Application>
  <PresentationFormat>Widescreen</PresentationFormat>
  <Paragraphs>523</Paragraphs>
  <Slides>57</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Esteban</vt:lpstr>
      <vt:lpstr>Aptos</vt:lpstr>
      <vt:lpstr>Source Sans Pro</vt:lpstr>
      <vt:lpstr>Montserrat</vt:lpstr>
      <vt:lpstr>Wingdings</vt:lpstr>
      <vt:lpstr>Fira Code</vt:lpstr>
      <vt:lpstr>Arial</vt:lpstr>
      <vt:lpstr>Office Theme</vt:lpstr>
      <vt:lpstr>Practising data science in the real world</vt:lpstr>
      <vt:lpstr>What is this class about?</vt:lpstr>
      <vt:lpstr>How I made this class</vt:lpstr>
      <vt:lpstr>Who am I?</vt:lpstr>
      <vt:lpstr>Stuff I have worked on</vt:lpstr>
      <vt:lpstr>Summary</vt:lpstr>
      <vt:lpstr>Summary</vt:lpstr>
      <vt:lpstr>Additional info on the course</vt:lpstr>
      <vt:lpstr>Final assignment</vt:lpstr>
      <vt:lpstr>Websites to find data</vt:lpstr>
      <vt:lpstr>Questions?</vt:lpstr>
      <vt:lpstr>I. Defining needs</vt:lpstr>
      <vt:lpstr>What we’ll see</vt:lpstr>
      <vt:lpstr>PowerPoint Presentation</vt:lpstr>
      <vt:lpstr>PowerPoint Presentation</vt:lpstr>
      <vt:lpstr>🌈Data science🌈 What? Why?</vt:lpstr>
      <vt:lpstr>🌈Data science🌈 What? Why?</vt:lpstr>
      <vt:lpstr>Key takeaway (for the whole course)</vt:lpstr>
      <vt:lpstr>But what is data?</vt:lpstr>
      <vt:lpstr>Deconstructing data</vt:lpstr>
      <vt:lpstr>Data as obtained, not given</vt:lpstr>
      <vt:lpstr>Data as capta (1)</vt:lpstr>
      <vt:lpstr>Data as capta (2)</vt:lpstr>
      <vt:lpstr>Data as capta (3)</vt:lpstr>
      <vt:lpstr>Back to business</vt:lpstr>
      <vt:lpstr>Planning analyses (1)</vt:lpstr>
      <vt:lpstr>Planning analyses (2)</vt:lpstr>
      <vt:lpstr>Planning analyses (3)</vt:lpstr>
      <vt:lpstr>Common variable/data types</vt:lpstr>
      <vt:lpstr>Quantitative variables</vt:lpstr>
      <vt:lpstr>Dates</vt:lpstr>
      <vt:lpstr>Qualitative variables</vt:lpstr>
      <vt:lpstr>Text</vt:lpstr>
      <vt:lpstr>Images</vt:lpstr>
      <vt:lpstr>What models?</vt:lpstr>
      <vt:lpstr>What models, but for my data? (1)</vt:lpstr>
      <vt:lpstr>Supervised learning</vt:lpstr>
      <vt:lpstr>Some weird cases (1)</vt:lpstr>
      <vt:lpstr>Some weird cases (2)</vt:lpstr>
      <vt:lpstr>What models, but for my data? (2)</vt:lpstr>
      <vt:lpstr>Unsupervised learning (1)</vt:lpstr>
      <vt:lpstr>Unsupervised learning (2)</vt:lpstr>
      <vt:lpstr>What models, but for my data? (3)</vt:lpstr>
      <vt:lpstr>Google Big Query models cheat sheet</vt:lpstr>
      <vt:lpstr>What variables to include?</vt:lpstr>
      <vt:lpstr>What potential biases?</vt:lpstr>
      <vt:lpstr>What to report?</vt:lpstr>
      <vt:lpstr>How much resources?</vt:lpstr>
      <vt:lpstr>What programming language? (1)</vt:lpstr>
      <vt:lpstr>Popular languages</vt:lpstr>
      <vt:lpstr>Popular languages: the big ones</vt:lpstr>
      <vt:lpstr>Popular languages: the paid ones</vt:lpstr>
      <vt:lpstr>Rising languages?</vt:lpstr>
      <vt:lpstr>Some last ones</vt:lpstr>
      <vt:lpstr>Cookiecutter Data Science</vt:lpstr>
      <vt:lpstr>Working with others</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 Scronias</dc:creator>
  <cp:lastModifiedBy>Dimitri Scronias</cp:lastModifiedBy>
  <cp:revision>171</cp:revision>
  <dcterms:created xsi:type="dcterms:W3CDTF">2024-07-27T21:19:28Z</dcterms:created>
  <dcterms:modified xsi:type="dcterms:W3CDTF">2024-09-11T16:05:57Z</dcterms:modified>
</cp:coreProperties>
</file>